
<file path=[Content_Types].xml><?xml version="1.0" encoding="utf-8"?>
<Types xmlns="http://schemas.openxmlformats.org/package/2006/content-types">
  <Default Extension="png" ContentType="image/png"/>
  <Default Extension="jfif" ContentType="image/jpeg"/>
  <Default Extension="jpeg" ContentType="image/jpeg"/>
  <Default Extension="rels" ContentType="application/vnd.openxmlformats-package.relationships+xml"/>
  <Default Extension="xml" ContentType="application/xml"/>
  <Default Extension="gif" ContentType="image/gif"/>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rts/chart1.xml" ContentType="application/vnd.openxmlformats-officedocument.drawingml.chart+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charts/style1.xml" ContentType="application/vnd.ms-office.chartstyle+xml"/>
  <Override PartName="/ppt/charts/colors1.xml" ContentType="application/vnd.ms-office.chartcolorstyl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9"/>
  </p:notesMasterIdLst>
  <p:sldIdLst>
    <p:sldId id="256" r:id="rId3"/>
    <p:sldId id="286" r:id="rId4"/>
    <p:sldId id="263" r:id="rId5"/>
    <p:sldId id="268" r:id="rId6"/>
    <p:sldId id="289" r:id="rId7"/>
    <p:sldId id="257" r:id="rId8"/>
    <p:sldId id="292" r:id="rId9"/>
    <p:sldId id="258" r:id="rId10"/>
    <p:sldId id="290" r:id="rId11"/>
    <p:sldId id="294" r:id="rId12"/>
    <p:sldId id="275" r:id="rId13"/>
    <p:sldId id="293" r:id="rId14"/>
    <p:sldId id="295" r:id="rId15"/>
    <p:sldId id="284" r:id="rId16"/>
    <p:sldId id="296" r:id="rId17"/>
    <p:sldId id="29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447409F2-A762-4919-8C87-821C445A25EE}">
          <p14:sldIdLst>
            <p14:sldId id="256"/>
            <p14:sldId id="286"/>
            <p14:sldId id="263"/>
            <p14:sldId id="268"/>
            <p14:sldId id="289"/>
            <p14:sldId id="257"/>
          </p14:sldIdLst>
        </p14:section>
        <p14:section name="Untitled Section" id="{93253987-6007-4A0E-B579-90BF1B058AAD}">
          <p14:sldIdLst>
            <p14:sldId id="292"/>
            <p14:sldId id="258"/>
            <p14:sldId id="290"/>
            <p14:sldId id="294"/>
            <p14:sldId id="275"/>
            <p14:sldId id="293"/>
            <p14:sldId id="295"/>
            <p14:sldId id="284"/>
            <p14:sldId id="296"/>
            <p14:sldId id="297"/>
          </p14:sldIdLst>
        </p14:section>
      </p14:sectionLst>
    </p:ext>
    <p:ext uri="{EFAFB233-063F-42B5-8137-9DF3F51BA10A}">
      <p15:sldGuideLst xmlns=""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AC5DD"/>
    <a:srgbClr val="6BEBC6"/>
    <a:srgbClr val="2ADA7A"/>
    <a:srgbClr val="0E743F"/>
    <a:srgbClr val="75B549"/>
    <a:srgbClr val="20D0CC"/>
    <a:srgbClr val="DDDDDD"/>
    <a:srgbClr val="2D3847"/>
    <a:srgbClr val="5697BC"/>
    <a:srgbClr val="2C344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131" autoAdjust="0"/>
    <p:restoredTop sz="93995" autoAdjust="0"/>
  </p:normalViewPr>
  <p:slideViewPr>
    <p:cSldViewPr snapToGrid="0">
      <p:cViewPr>
        <p:scale>
          <a:sx n="66" d="100"/>
          <a:sy n="66" d="100"/>
        </p:scale>
        <p:origin x="-664" y="-2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microsoft.com/office/2011/relationships/chartStyle" Target="style1.xml"/><Relationship Id="rId2" Type="http://schemas.microsoft.com/office/2011/relationships/chartColorStyle" Target="colors1.xml"/><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spPr>
            <a:solidFill>
              <a:srgbClr val="53354A"/>
            </a:solidFill>
            <a:ln>
              <a:noFill/>
            </a:ln>
          </c:spPr>
          <c:explosion val="7"/>
          <c:dPt>
            <c:idx val="0"/>
            <c:bubble3D val="0"/>
            <c:explosion val="8"/>
            <c:spPr>
              <a:solidFill>
                <a:srgbClr val="FF7844"/>
              </a:solidFill>
              <a:ln w="19050">
                <a:noFill/>
              </a:ln>
              <a:effectLst/>
            </c:spPr>
            <c:extLst xmlns:c16r2="http://schemas.microsoft.com/office/drawing/2015/06/chart">
              <c:ext xmlns:c16="http://schemas.microsoft.com/office/drawing/2014/chart" uri="{C3380CC4-5D6E-409C-BE32-E72D297353CC}">
                <c16:uniqueId val="{00000004-6E2D-48C2-AEEC-D4C837E4B6F4}"/>
              </c:ext>
            </c:extLst>
          </c:dPt>
          <c:dPt>
            <c:idx val="1"/>
            <c:bubble3D val="0"/>
            <c:spPr>
              <a:solidFill>
                <a:srgbClr val="53354A"/>
              </a:solidFill>
              <a:ln w="19050">
                <a:noFill/>
              </a:ln>
              <a:effectLst/>
            </c:spPr>
            <c:extLst xmlns:c16r2="http://schemas.microsoft.com/office/drawing/2015/06/chart">
              <c:ext xmlns:c16="http://schemas.microsoft.com/office/drawing/2014/chart" uri="{C3380CC4-5D6E-409C-BE32-E72D297353CC}">
                <c16:uniqueId val="{00000003-6E2D-48C2-AEEC-D4C837E4B6F4}"/>
              </c:ext>
            </c:extLst>
          </c:dPt>
          <c:dPt>
            <c:idx val="2"/>
            <c:bubble3D val="0"/>
            <c:explosion val="1"/>
            <c:spPr>
              <a:solidFill>
                <a:srgbClr val="53354A"/>
              </a:solidFill>
              <a:ln w="19050">
                <a:noFill/>
              </a:ln>
              <a:effectLst/>
            </c:spPr>
            <c:extLst xmlns:c16r2="http://schemas.microsoft.com/office/drawing/2015/06/chart">
              <c:ext xmlns:c16="http://schemas.microsoft.com/office/drawing/2014/chart" uri="{C3380CC4-5D6E-409C-BE32-E72D297353CC}">
                <c16:uniqueId val="{00000002-6E2D-48C2-AEEC-D4C837E4B6F4}"/>
              </c:ext>
            </c:extLst>
          </c:dPt>
          <c:dPt>
            <c:idx val="3"/>
            <c:bubble3D val="0"/>
            <c:explosion val="1"/>
            <c:spPr>
              <a:solidFill>
                <a:srgbClr val="53354A"/>
              </a:solidFill>
              <a:ln w="19050">
                <a:noFill/>
              </a:ln>
              <a:effectLst/>
            </c:spPr>
            <c:extLst xmlns:c16r2="http://schemas.microsoft.com/office/drawing/2015/06/chart">
              <c:ext xmlns:c16="http://schemas.microsoft.com/office/drawing/2014/chart" uri="{C3380CC4-5D6E-409C-BE32-E72D297353CC}">
                <c16:uniqueId val="{00000001-6E2D-48C2-AEEC-D4C837E4B6F4}"/>
              </c:ext>
            </c:extLst>
          </c:dPt>
          <c:dLbls>
            <c:dLbl>
              <c:idx val="0"/>
              <c:layout>
                <c:manualLayout>
                  <c:x val="-8.6434688488712441E-2"/>
                  <c:y val="0.11603465378705569"/>
                </c:manualLayout>
              </c:layout>
              <c:dLblPos val="bestFit"/>
              <c:showLegendKey val="0"/>
              <c:showVal val="1"/>
              <c:showCatName val="0"/>
              <c:showSerName val="0"/>
              <c:showPercent val="0"/>
              <c:showBubbleSize val="0"/>
              <c:extLst xmlns:c16r2="http://schemas.microsoft.com/office/drawing/2015/06/chart">
                <c:ext xmlns:c15="http://schemas.microsoft.com/office/drawing/2012/chart" uri="{CE6537A1-D6FC-4f65-9D91-7224C49458BB}"/>
                <c:ext xmlns:c16="http://schemas.microsoft.com/office/drawing/2014/chart" uri="{C3380CC4-5D6E-409C-BE32-E72D297353CC}">
                  <c16:uniqueId val="{00000004-6E2D-48C2-AEEC-D4C837E4B6F4}"/>
                </c:ext>
              </c:extLst>
            </c:dLbl>
            <c:dLbl>
              <c:idx val="1"/>
              <c:layout>
                <c:manualLayout>
                  <c:x val="9.6192639817303804E-2"/>
                  <c:y val="-0.12528117756852425"/>
                </c:manualLayout>
              </c:layout>
              <c:dLblPos val="bestFit"/>
              <c:showLegendKey val="0"/>
              <c:showVal val="1"/>
              <c:showCatName val="0"/>
              <c:showSerName val="0"/>
              <c:showPercent val="0"/>
              <c:showBubbleSize val="0"/>
              <c:extLst xmlns:c16r2="http://schemas.microsoft.com/office/drawing/2015/06/chart">
                <c:ext xmlns:c15="http://schemas.microsoft.com/office/drawing/2012/chart" uri="{CE6537A1-D6FC-4f65-9D91-7224C49458BB}"/>
                <c:ext xmlns:c16="http://schemas.microsoft.com/office/drawing/2014/chart" uri="{C3380CC4-5D6E-409C-BE32-E72D297353CC}">
                  <c16:uniqueId val="{00000003-6E2D-48C2-AEEC-D4C837E4B6F4}"/>
                </c:ext>
              </c:extLst>
            </c:dLbl>
            <c:dLbl>
              <c:idx val="2"/>
              <c:layout>
                <c:manualLayout>
                  <c:x val="4.4217519685039366E-3"/>
                  <c:y val="-2.8551302377503758E-3"/>
                </c:manualLayout>
              </c:layout>
              <c:dLblPos val="bestFit"/>
              <c:showLegendKey val="0"/>
              <c:showVal val="1"/>
              <c:showCatName val="0"/>
              <c:showSerName val="0"/>
              <c:showPercent val="0"/>
              <c:showBubbleSize val="0"/>
              <c:extLst xmlns:c16r2="http://schemas.microsoft.com/office/drawing/2015/06/chart">
                <c:ext xmlns:c15="http://schemas.microsoft.com/office/drawing/2012/chart" uri="{CE6537A1-D6FC-4f65-9D91-7224C49458BB}"/>
                <c:ext xmlns:c16="http://schemas.microsoft.com/office/drawing/2014/chart" uri="{C3380CC4-5D6E-409C-BE32-E72D297353CC}">
                  <c16:uniqueId val="{00000002-6E2D-48C2-AEEC-D4C837E4B6F4}"/>
                </c:ext>
              </c:extLst>
            </c:dLbl>
            <c:dLbl>
              <c:idx val="3"/>
              <c:layout>
                <c:manualLayout>
                  <c:x val="1.2666092519684983E-2"/>
                  <c:y val="7.0127948441926356E-5"/>
                </c:manualLayout>
              </c:layout>
              <c:dLblPos val="bestFit"/>
              <c:showLegendKey val="0"/>
              <c:showVal val="1"/>
              <c:showCatName val="0"/>
              <c:showSerName val="0"/>
              <c:showPercent val="0"/>
              <c:showBubbleSize val="0"/>
              <c:extLst xmlns:c16r2="http://schemas.microsoft.com/office/drawing/2015/06/chart">
                <c:ext xmlns:c15="http://schemas.microsoft.com/office/drawing/2012/chart" uri="{CE6537A1-D6FC-4f65-9D91-7224C49458BB}"/>
                <c:ext xmlns:c16="http://schemas.microsoft.com/office/drawing/2014/chart" uri="{C3380CC4-5D6E-409C-BE32-E72D297353CC}">
                  <c16:uniqueId val="{00000001-6E2D-48C2-AEEC-D4C837E4B6F4}"/>
                </c:ext>
              </c:extLst>
            </c:dLbl>
            <c:spPr>
              <a:noFill/>
              <a:ln>
                <a:noFill/>
              </a:ln>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bg1"/>
                    </a:solidFill>
                    <a:latin typeface="+mn-lt"/>
                    <a:ea typeface="+mn-ea"/>
                    <a:cs typeface="+mn-cs"/>
                  </a:defRPr>
                </a:pPr>
                <a:endParaRPr lang="en-US"/>
              </a:p>
            </c:txPr>
            <c:dLblPos val="in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xmlns:c16r2="http://schemas.microsoft.com/office/drawing/2015/06/chart">
              <c:ext xmlns:c15="http://schemas.microsoft.com/office/drawing/2012/chart" uri="{CE6537A1-D6FC-4f65-9D91-7224C49458BB}"/>
            </c:extLst>
          </c:dLbls>
          <c:cat>
            <c:strRef>
              <c:f>Sheet1!$A$2:$A$5</c:f>
              <c:strCache>
                <c:ptCount val="4"/>
                <c:pt idx="0">
                  <c:v>Money</c:v>
                </c:pt>
                <c:pt idx="1">
                  <c:v>Food</c:v>
                </c:pt>
                <c:pt idx="2">
                  <c:v>Nothing</c:v>
                </c:pt>
                <c:pt idx="3">
                  <c:v>Other stuff</c:v>
                </c:pt>
              </c:strCache>
            </c:strRef>
          </c:cat>
          <c:val>
            <c:numRef>
              <c:f>Sheet1!$B$2:$B$5</c:f>
              <c:numCache>
                <c:formatCode>0%</c:formatCode>
                <c:ptCount val="4"/>
                <c:pt idx="0">
                  <c:v>0.11</c:v>
                </c:pt>
                <c:pt idx="1">
                  <c:v>0.59899999999999998</c:v>
                </c:pt>
                <c:pt idx="2">
                  <c:v>0.02</c:v>
                </c:pt>
                <c:pt idx="3">
                  <c:v>0.27</c:v>
                </c:pt>
              </c:numCache>
            </c:numRef>
          </c:val>
          <c:extLst xmlns:c16r2="http://schemas.microsoft.com/office/drawing/2015/06/chart">
            <c:ext xmlns:c16="http://schemas.microsoft.com/office/drawing/2014/chart" uri="{C3380CC4-5D6E-409C-BE32-E72D297353CC}">
              <c16:uniqueId val="{00000000-6E2D-48C2-AEEC-D4C837E4B6F4}"/>
            </c:ext>
          </c:extLst>
        </c:ser>
        <c:dLbls>
          <c:dLblPos val="inEnd"/>
          <c:showLegendKey val="0"/>
          <c:showVal val="1"/>
          <c:showCatName val="0"/>
          <c:showSerName val="0"/>
          <c:showPercent val="0"/>
          <c:showBubbleSize val="0"/>
          <c:showLeaderLines val="1"/>
        </c:dLbls>
        <c:firstSliceAng val="0"/>
      </c:pieChart>
      <c:spPr>
        <a:noFill/>
        <a:ln>
          <a:noFill/>
        </a:ln>
        <a:effectLst/>
      </c:spPr>
    </c:plotArea>
    <c:plotVisOnly val="1"/>
    <c:dispBlanksAs val="gap"/>
    <c:showDLblsOverMax val="0"/>
  </c:chart>
  <c:spPr>
    <a:noFill/>
    <a:ln>
      <a:noFill/>
    </a:ln>
    <a:effectLst/>
  </c:spPr>
  <c:txPr>
    <a:bodyPr/>
    <a:lstStyle/>
    <a:p>
      <a:pPr>
        <a:defRPr/>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g>
</file>

<file path=ppt/media/image10.jpeg>
</file>

<file path=ppt/media/image11.png>
</file>

<file path=ppt/media/image12.jfif>
</file>

<file path=ppt/media/image13.gif>
</file>

<file path=ppt/media/image14.png>
</file>

<file path=ppt/media/image15.png>
</file>

<file path=ppt/media/image2.png>
</file>

<file path=ppt/media/image3.png>
</file>

<file path=ppt/media/image4.png>
</file>

<file path=ppt/media/image5.jpg>
</file>

<file path=ppt/media/image6.jp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2A7D8E7-9B37-4B6B-9F39-A685EA872697}" type="datetimeFigureOut">
              <a:rPr lang="en-US" smtClean="0"/>
              <a:t>12/5/2022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E58D9A9-D7CB-4D2C-9821-2B27EF4E108E}" type="slidenum">
              <a:rPr lang="en-US" smtClean="0"/>
              <a:t>‹#›</a:t>
            </a:fld>
            <a:endParaRPr lang="en-US"/>
          </a:p>
        </p:txBody>
      </p:sp>
    </p:spTree>
    <p:extLst>
      <p:ext uri="{BB962C8B-B14F-4D97-AF65-F5344CB8AC3E}">
        <p14:creationId xmlns:p14="http://schemas.microsoft.com/office/powerpoint/2010/main" val="12051311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58D9A9-D7CB-4D2C-9821-2B27EF4E108E}" type="slidenum">
              <a:rPr lang="en-US" smtClean="0"/>
              <a:t>1</a:t>
            </a:fld>
            <a:endParaRPr lang="en-US"/>
          </a:p>
        </p:txBody>
      </p:sp>
    </p:spTree>
    <p:extLst>
      <p:ext uri="{BB962C8B-B14F-4D97-AF65-F5344CB8AC3E}">
        <p14:creationId xmlns:p14="http://schemas.microsoft.com/office/powerpoint/2010/main" val="24577535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latin typeface="Arial" panose="020B0604020202020204" pitchFamily="34" charset="0"/>
                <a:ea typeface="PT Sans" panose="020B0503020203020204" pitchFamily="34" charset="-18"/>
                <a:cs typeface="Arial" panose="020B0604020202020204" pitchFamily="34" charset="0"/>
              </a:rPr>
              <a:t>Food loss and waste reduction should be seen as a means toward achieving other objectives, including improving food security and nutrition, reducing greenhouse gas emissions, lowering pressure on water and land resources and can increase productivity and economic growth. The formulation of effective policies toward food loss and waste reduction requires comprehensive information as to how much and where – both geographically and along the supply chain – various foods are lost or wasted. FAO’s work on measurement and support to countries to take action to reduce food loss and waste is critical to tracking progress made by countries.</a:t>
            </a:r>
            <a:r>
              <a:rPr lang="pl-PL" sz="1200" dirty="0" smtClean="0">
                <a:latin typeface="Arial" panose="020B0604020202020204" pitchFamily="34" charset="0"/>
                <a:ea typeface="PT Sans" panose="020B0503020203020204" pitchFamily="34" charset="-18"/>
                <a:cs typeface="Arial" panose="020B0604020202020204" pitchFamily="34" charset="0"/>
              </a:rPr>
              <a:t>.</a:t>
            </a:r>
          </a:p>
          <a:p>
            <a:endParaRPr lang="en-US" dirty="0"/>
          </a:p>
        </p:txBody>
      </p:sp>
      <p:sp>
        <p:nvSpPr>
          <p:cNvPr id="4" name="Slide Number Placeholder 3"/>
          <p:cNvSpPr>
            <a:spLocks noGrp="1"/>
          </p:cNvSpPr>
          <p:nvPr>
            <p:ph type="sldNum" sz="quarter" idx="10"/>
          </p:nvPr>
        </p:nvSpPr>
        <p:spPr/>
        <p:txBody>
          <a:bodyPr/>
          <a:lstStyle/>
          <a:p>
            <a:fld id="{EE58D9A9-D7CB-4D2C-9821-2B27EF4E108E}" type="slidenum">
              <a:rPr lang="en-US" smtClean="0"/>
              <a:t>2</a:t>
            </a:fld>
            <a:endParaRPr lang="en-US"/>
          </a:p>
        </p:txBody>
      </p:sp>
    </p:spTree>
    <p:extLst>
      <p:ext uri="{BB962C8B-B14F-4D97-AF65-F5344CB8AC3E}">
        <p14:creationId xmlns:p14="http://schemas.microsoft.com/office/powerpoint/2010/main" val="269925837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E58D9A9-D7CB-4D2C-9821-2B27EF4E108E}" type="slidenum">
              <a:rPr lang="en-US" smtClean="0"/>
              <a:t>13</a:t>
            </a:fld>
            <a:endParaRPr lang="en-US"/>
          </a:p>
        </p:txBody>
      </p:sp>
    </p:spTree>
    <p:extLst>
      <p:ext uri="{BB962C8B-B14F-4D97-AF65-F5344CB8AC3E}">
        <p14:creationId xmlns:p14="http://schemas.microsoft.com/office/powerpoint/2010/main" val="33389813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F72A0EF5-F8A7-4696-952E-3FD972C8E30B}" type="datetimeFigureOut">
              <a:rPr lang="en-US" smtClean="0"/>
              <a:t>12/5/2022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17216309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72A0EF5-F8A7-4696-952E-3FD972C8E30B}" type="datetimeFigureOut">
              <a:rPr lang="en-US" smtClean="0"/>
              <a:t>12/5/2022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17987624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72A0EF5-F8A7-4696-952E-3FD972C8E30B}" type="datetimeFigureOut">
              <a:rPr lang="en-US" smtClean="0"/>
              <a:t>12/5/2022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3481849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pl-PL"/>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pl-PL"/>
          </a:p>
        </p:txBody>
      </p:sp>
      <p:sp>
        <p:nvSpPr>
          <p:cNvPr id="4" name="Date Placeholder 3"/>
          <p:cNvSpPr>
            <a:spLocks noGrp="1"/>
          </p:cNvSpPr>
          <p:nvPr>
            <p:ph type="dt" sz="half" idx="10"/>
          </p:nvPr>
        </p:nvSpPr>
        <p:spPr/>
        <p:txBody>
          <a:bodyPr/>
          <a:lstStyle/>
          <a:p>
            <a:fld id="{C43DAD12-DD16-4552-8F8E-6C474EF28349}" type="datetimeFigureOut">
              <a:rPr lang="pl-PL" smtClean="0"/>
              <a:t>05.12.2022</a:t>
            </a:fld>
            <a:endParaRPr lang="pl-PL"/>
          </a:p>
        </p:txBody>
      </p:sp>
      <p:sp>
        <p:nvSpPr>
          <p:cNvPr id="5" name="Footer Placeholder 4"/>
          <p:cNvSpPr>
            <a:spLocks noGrp="1"/>
          </p:cNvSpPr>
          <p:nvPr>
            <p:ph type="ftr" sz="quarter" idx="11"/>
          </p:nvPr>
        </p:nvSpPr>
        <p:spPr/>
        <p:txBody>
          <a:bodyPr/>
          <a:lstStyle/>
          <a:p>
            <a:endParaRPr lang="pl-PL"/>
          </a:p>
        </p:txBody>
      </p:sp>
      <p:sp>
        <p:nvSpPr>
          <p:cNvPr id="6" name="Slide Number Placeholder 5"/>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345739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pl-PL"/>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p:cNvSpPr>
            <a:spLocks noGrp="1"/>
          </p:cNvSpPr>
          <p:nvPr>
            <p:ph type="dt" sz="half" idx="10"/>
          </p:nvPr>
        </p:nvSpPr>
        <p:spPr/>
        <p:txBody>
          <a:bodyPr/>
          <a:lstStyle/>
          <a:p>
            <a:fld id="{C43DAD12-DD16-4552-8F8E-6C474EF28349}" type="datetimeFigureOut">
              <a:rPr lang="pl-PL" smtClean="0"/>
              <a:t>05.12.2022</a:t>
            </a:fld>
            <a:endParaRPr lang="pl-PL"/>
          </a:p>
        </p:txBody>
      </p:sp>
      <p:sp>
        <p:nvSpPr>
          <p:cNvPr id="5" name="Footer Placeholder 4"/>
          <p:cNvSpPr>
            <a:spLocks noGrp="1"/>
          </p:cNvSpPr>
          <p:nvPr>
            <p:ph type="ftr" sz="quarter" idx="11"/>
          </p:nvPr>
        </p:nvSpPr>
        <p:spPr/>
        <p:txBody>
          <a:bodyPr/>
          <a:lstStyle/>
          <a:p>
            <a:endParaRPr lang="pl-PL"/>
          </a:p>
        </p:txBody>
      </p:sp>
      <p:sp>
        <p:nvSpPr>
          <p:cNvPr id="6" name="Slide Number Placeholder 5"/>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21398880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pl-PL"/>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43DAD12-DD16-4552-8F8E-6C474EF28349}" type="datetimeFigureOut">
              <a:rPr lang="pl-PL" smtClean="0"/>
              <a:t>05.12.2022</a:t>
            </a:fld>
            <a:endParaRPr lang="pl-PL"/>
          </a:p>
        </p:txBody>
      </p:sp>
      <p:sp>
        <p:nvSpPr>
          <p:cNvPr id="5" name="Footer Placeholder 4"/>
          <p:cNvSpPr>
            <a:spLocks noGrp="1"/>
          </p:cNvSpPr>
          <p:nvPr>
            <p:ph type="ftr" sz="quarter" idx="11"/>
          </p:nvPr>
        </p:nvSpPr>
        <p:spPr/>
        <p:txBody>
          <a:bodyPr/>
          <a:lstStyle/>
          <a:p>
            <a:endParaRPr lang="pl-PL"/>
          </a:p>
        </p:txBody>
      </p:sp>
      <p:sp>
        <p:nvSpPr>
          <p:cNvPr id="6" name="Slide Number Placeholder 5"/>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34442229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pl-PL"/>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5" name="Date Placeholder 4"/>
          <p:cNvSpPr>
            <a:spLocks noGrp="1"/>
          </p:cNvSpPr>
          <p:nvPr>
            <p:ph type="dt" sz="half" idx="10"/>
          </p:nvPr>
        </p:nvSpPr>
        <p:spPr/>
        <p:txBody>
          <a:bodyPr/>
          <a:lstStyle/>
          <a:p>
            <a:fld id="{C43DAD12-DD16-4552-8F8E-6C474EF28349}" type="datetimeFigureOut">
              <a:rPr lang="pl-PL" smtClean="0"/>
              <a:t>05.12.2022</a:t>
            </a:fld>
            <a:endParaRPr lang="pl-PL"/>
          </a:p>
        </p:txBody>
      </p:sp>
      <p:sp>
        <p:nvSpPr>
          <p:cNvPr id="6" name="Footer Placeholder 5"/>
          <p:cNvSpPr>
            <a:spLocks noGrp="1"/>
          </p:cNvSpPr>
          <p:nvPr>
            <p:ph type="ftr" sz="quarter" idx="11"/>
          </p:nvPr>
        </p:nvSpPr>
        <p:spPr/>
        <p:txBody>
          <a:bodyPr/>
          <a:lstStyle/>
          <a:p>
            <a:endParaRPr lang="pl-PL"/>
          </a:p>
        </p:txBody>
      </p:sp>
      <p:sp>
        <p:nvSpPr>
          <p:cNvPr id="7" name="Slide Number Placeholder 6"/>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31618133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pl-PL"/>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7" name="Date Placeholder 6"/>
          <p:cNvSpPr>
            <a:spLocks noGrp="1"/>
          </p:cNvSpPr>
          <p:nvPr>
            <p:ph type="dt" sz="half" idx="10"/>
          </p:nvPr>
        </p:nvSpPr>
        <p:spPr/>
        <p:txBody>
          <a:bodyPr/>
          <a:lstStyle/>
          <a:p>
            <a:fld id="{C43DAD12-DD16-4552-8F8E-6C474EF28349}" type="datetimeFigureOut">
              <a:rPr lang="pl-PL" smtClean="0"/>
              <a:t>05.12.2022</a:t>
            </a:fld>
            <a:endParaRPr lang="pl-PL"/>
          </a:p>
        </p:txBody>
      </p:sp>
      <p:sp>
        <p:nvSpPr>
          <p:cNvPr id="8" name="Footer Placeholder 7"/>
          <p:cNvSpPr>
            <a:spLocks noGrp="1"/>
          </p:cNvSpPr>
          <p:nvPr>
            <p:ph type="ftr" sz="quarter" idx="11"/>
          </p:nvPr>
        </p:nvSpPr>
        <p:spPr/>
        <p:txBody>
          <a:bodyPr/>
          <a:lstStyle/>
          <a:p>
            <a:endParaRPr lang="pl-PL"/>
          </a:p>
        </p:txBody>
      </p:sp>
      <p:sp>
        <p:nvSpPr>
          <p:cNvPr id="9" name="Slide Number Placeholder 8"/>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424308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pl-PL"/>
          </a:p>
        </p:txBody>
      </p:sp>
      <p:sp>
        <p:nvSpPr>
          <p:cNvPr id="3" name="Date Placeholder 2"/>
          <p:cNvSpPr>
            <a:spLocks noGrp="1"/>
          </p:cNvSpPr>
          <p:nvPr>
            <p:ph type="dt" sz="half" idx="10"/>
          </p:nvPr>
        </p:nvSpPr>
        <p:spPr/>
        <p:txBody>
          <a:bodyPr/>
          <a:lstStyle/>
          <a:p>
            <a:fld id="{C43DAD12-DD16-4552-8F8E-6C474EF28349}" type="datetimeFigureOut">
              <a:rPr lang="pl-PL" smtClean="0"/>
              <a:t>05.12.2022</a:t>
            </a:fld>
            <a:endParaRPr lang="pl-PL"/>
          </a:p>
        </p:txBody>
      </p:sp>
      <p:sp>
        <p:nvSpPr>
          <p:cNvPr id="4" name="Footer Placeholder 3"/>
          <p:cNvSpPr>
            <a:spLocks noGrp="1"/>
          </p:cNvSpPr>
          <p:nvPr>
            <p:ph type="ftr" sz="quarter" idx="11"/>
          </p:nvPr>
        </p:nvSpPr>
        <p:spPr/>
        <p:txBody>
          <a:bodyPr/>
          <a:lstStyle/>
          <a:p>
            <a:endParaRPr lang="pl-PL"/>
          </a:p>
        </p:txBody>
      </p:sp>
      <p:sp>
        <p:nvSpPr>
          <p:cNvPr id="5" name="Slide Number Placeholder 4"/>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42722322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3DAD12-DD16-4552-8F8E-6C474EF28349}" type="datetimeFigureOut">
              <a:rPr lang="pl-PL" smtClean="0"/>
              <a:t>05.12.2022</a:t>
            </a:fld>
            <a:endParaRPr lang="pl-PL"/>
          </a:p>
        </p:txBody>
      </p:sp>
      <p:sp>
        <p:nvSpPr>
          <p:cNvPr id="3" name="Footer Placeholder 2"/>
          <p:cNvSpPr>
            <a:spLocks noGrp="1"/>
          </p:cNvSpPr>
          <p:nvPr>
            <p:ph type="ftr" sz="quarter" idx="11"/>
          </p:nvPr>
        </p:nvSpPr>
        <p:spPr/>
        <p:txBody>
          <a:bodyPr/>
          <a:lstStyle/>
          <a:p>
            <a:endParaRPr lang="pl-PL"/>
          </a:p>
        </p:txBody>
      </p:sp>
      <p:sp>
        <p:nvSpPr>
          <p:cNvPr id="4" name="Slide Number Placeholder 3"/>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12169773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l-PL"/>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3DAD12-DD16-4552-8F8E-6C474EF28349}" type="datetimeFigureOut">
              <a:rPr lang="pl-PL" smtClean="0"/>
              <a:t>05.12.2022</a:t>
            </a:fld>
            <a:endParaRPr lang="pl-PL"/>
          </a:p>
        </p:txBody>
      </p:sp>
      <p:sp>
        <p:nvSpPr>
          <p:cNvPr id="6" name="Footer Placeholder 5"/>
          <p:cNvSpPr>
            <a:spLocks noGrp="1"/>
          </p:cNvSpPr>
          <p:nvPr>
            <p:ph type="ftr" sz="quarter" idx="11"/>
          </p:nvPr>
        </p:nvSpPr>
        <p:spPr/>
        <p:txBody>
          <a:bodyPr/>
          <a:lstStyle/>
          <a:p>
            <a:endParaRPr lang="pl-PL"/>
          </a:p>
        </p:txBody>
      </p:sp>
      <p:sp>
        <p:nvSpPr>
          <p:cNvPr id="7" name="Slide Number Placeholder 6"/>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31151705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72A0EF5-F8A7-4696-952E-3FD972C8E30B}" type="datetimeFigureOut">
              <a:rPr lang="en-US" smtClean="0"/>
              <a:t>12/5/2022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27926015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pl-PL"/>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l-PL"/>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43DAD12-DD16-4552-8F8E-6C474EF28349}" type="datetimeFigureOut">
              <a:rPr lang="pl-PL" smtClean="0"/>
              <a:t>05.12.2022</a:t>
            </a:fld>
            <a:endParaRPr lang="pl-PL"/>
          </a:p>
        </p:txBody>
      </p:sp>
      <p:sp>
        <p:nvSpPr>
          <p:cNvPr id="6" name="Footer Placeholder 5"/>
          <p:cNvSpPr>
            <a:spLocks noGrp="1"/>
          </p:cNvSpPr>
          <p:nvPr>
            <p:ph type="ftr" sz="quarter" idx="11"/>
          </p:nvPr>
        </p:nvSpPr>
        <p:spPr/>
        <p:txBody>
          <a:bodyPr/>
          <a:lstStyle/>
          <a:p>
            <a:endParaRPr lang="pl-PL"/>
          </a:p>
        </p:txBody>
      </p:sp>
      <p:sp>
        <p:nvSpPr>
          <p:cNvPr id="7" name="Slide Number Placeholder 6"/>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3843119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pl-PL"/>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p:cNvSpPr>
            <a:spLocks noGrp="1"/>
          </p:cNvSpPr>
          <p:nvPr>
            <p:ph type="dt" sz="half" idx="10"/>
          </p:nvPr>
        </p:nvSpPr>
        <p:spPr/>
        <p:txBody>
          <a:bodyPr/>
          <a:lstStyle/>
          <a:p>
            <a:fld id="{C43DAD12-DD16-4552-8F8E-6C474EF28349}" type="datetimeFigureOut">
              <a:rPr lang="pl-PL" smtClean="0"/>
              <a:t>05.12.2022</a:t>
            </a:fld>
            <a:endParaRPr lang="pl-PL"/>
          </a:p>
        </p:txBody>
      </p:sp>
      <p:sp>
        <p:nvSpPr>
          <p:cNvPr id="5" name="Footer Placeholder 4"/>
          <p:cNvSpPr>
            <a:spLocks noGrp="1"/>
          </p:cNvSpPr>
          <p:nvPr>
            <p:ph type="ftr" sz="quarter" idx="11"/>
          </p:nvPr>
        </p:nvSpPr>
        <p:spPr/>
        <p:txBody>
          <a:bodyPr/>
          <a:lstStyle/>
          <a:p>
            <a:endParaRPr lang="pl-PL"/>
          </a:p>
        </p:txBody>
      </p:sp>
      <p:sp>
        <p:nvSpPr>
          <p:cNvPr id="6" name="Slide Number Placeholder 5"/>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17258279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pl-PL"/>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p:cNvSpPr>
            <a:spLocks noGrp="1"/>
          </p:cNvSpPr>
          <p:nvPr>
            <p:ph type="dt" sz="half" idx="10"/>
          </p:nvPr>
        </p:nvSpPr>
        <p:spPr/>
        <p:txBody>
          <a:bodyPr/>
          <a:lstStyle/>
          <a:p>
            <a:fld id="{C43DAD12-DD16-4552-8F8E-6C474EF28349}" type="datetimeFigureOut">
              <a:rPr lang="pl-PL" smtClean="0"/>
              <a:t>05.12.2022</a:t>
            </a:fld>
            <a:endParaRPr lang="pl-PL"/>
          </a:p>
        </p:txBody>
      </p:sp>
      <p:sp>
        <p:nvSpPr>
          <p:cNvPr id="5" name="Footer Placeholder 4"/>
          <p:cNvSpPr>
            <a:spLocks noGrp="1"/>
          </p:cNvSpPr>
          <p:nvPr>
            <p:ph type="ftr" sz="quarter" idx="11"/>
          </p:nvPr>
        </p:nvSpPr>
        <p:spPr/>
        <p:txBody>
          <a:bodyPr/>
          <a:lstStyle/>
          <a:p>
            <a:endParaRPr lang="pl-PL"/>
          </a:p>
        </p:txBody>
      </p:sp>
      <p:sp>
        <p:nvSpPr>
          <p:cNvPr id="6" name="Slide Number Placeholder 5"/>
          <p:cNvSpPr>
            <a:spLocks noGrp="1"/>
          </p:cNvSpPr>
          <p:nvPr>
            <p:ph type="sldNum" sz="quarter" idx="12"/>
          </p:nvPr>
        </p:nvSpPr>
        <p:spPr/>
        <p:txBody>
          <a:bodyPr/>
          <a:lstStyle/>
          <a:p>
            <a:fld id="{CD1CC48D-EA5B-4FEA-A190-1FA00567A0C1}" type="slidenum">
              <a:rPr lang="pl-PL" smtClean="0"/>
              <a:t>‹#›</a:t>
            </a:fld>
            <a:endParaRPr lang="pl-PL"/>
          </a:p>
        </p:txBody>
      </p:sp>
    </p:spTree>
    <p:extLst>
      <p:ext uri="{BB962C8B-B14F-4D97-AF65-F5344CB8AC3E}">
        <p14:creationId xmlns:p14="http://schemas.microsoft.com/office/powerpoint/2010/main" val="334902148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72A0EF5-F8A7-4696-952E-3FD972C8E30B}" type="datetimeFigureOut">
              <a:rPr lang="en-US" smtClean="0"/>
              <a:t>12/5/2022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41823404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F72A0EF5-F8A7-4696-952E-3FD972C8E30B}" type="datetimeFigureOut">
              <a:rPr lang="en-US" smtClean="0"/>
              <a:t>12/5/2022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7605254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F72A0EF5-F8A7-4696-952E-3FD972C8E30B}" type="datetimeFigureOut">
              <a:rPr lang="en-US" smtClean="0"/>
              <a:t>12/5/2022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1810819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F72A0EF5-F8A7-4696-952E-3FD972C8E30B}" type="datetimeFigureOut">
              <a:rPr lang="en-US" smtClean="0"/>
              <a:t>12/5/2022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8418569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72A0EF5-F8A7-4696-952E-3FD972C8E30B}" type="datetimeFigureOut">
              <a:rPr lang="en-US" smtClean="0"/>
              <a:t>12/5/2022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17178157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2A0EF5-F8A7-4696-952E-3FD972C8E30B}" type="datetimeFigureOut">
              <a:rPr lang="en-US" smtClean="0"/>
              <a:t>12/5/2022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2931134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F72A0EF5-F8A7-4696-952E-3FD972C8E30B}" type="datetimeFigureOut">
              <a:rPr lang="en-US" smtClean="0"/>
              <a:t>12/5/2022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E8D656FE-9D23-47F4-B489-3DD1935BFC74}" type="slidenum">
              <a:rPr lang="en-US" smtClean="0"/>
              <a:t>‹#›</a:t>
            </a:fld>
            <a:endParaRPr lang="en-US"/>
          </a:p>
        </p:txBody>
      </p:sp>
    </p:spTree>
    <p:extLst>
      <p:ext uri="{BB962C8B-B14F-4D97-AF65-F5344CB8AC3E}">
        <p14:creationId xmlns:p14="http://schemas.microsoft.com/office/powerpoint/2010/main" val="2923329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72A0EF5-F8A7-4696-952E-3FD972C8E30B}" type="datetimeFigureOut">
              <a:rPr lang="en-US" smtClean="0"/>
              <a:t>12/5/2022</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8D656FE-9D23-47F4-B489-3DD1935BFC74}" type="slidenum">
              <a:rPr lang="en-US" smtClean="0"/>
              <a:t>‹#›</a:t>
            </a:fld>
            <a:endParaRPr lang="en-US"/>
          </a:p>
        </p:txBody>
      </p:sp>
    </p:spTree>
    <p:extLst>
      <p:ext uri="{BB962C8B-B14F-4D97-AF65-F5344CB8AC3E}">
        <p14:creationId xmlns:p14="http://schemas.microsoft.com/office/powerpoint/2010/main" val="22682744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pl-PL"/>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pl-PL"/>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43DAD12-DD16-4552-8F8E-6C474EF28349}" type="datetimeFigureOut">
              <a:rPr lang="pl-PL" smtClean="0"/>
              <a:t>05.12.2022</a:t>
            </a:fld>
            <a:endParaRPr lang="pl-PL"/>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l-PL"/>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D1CC48D-EA5B-4FEA-A190-1FA00567A0C1}" type="slidenum">
              <a:rPr lang="pl-PL" smtClean="0"/>
              <a:t>‹#›</a:t>
            </a:fld>
            <a:endParaRPr lang="pl-PL"/>
          </a:p>
        </p:txBody>
      </p:sp>
    </p:spTree>
    <p:extLst>
      <p:ext uri="{BB962C8B-B14F-4D97-AF65-F5344CB8AC3E}">
        <p14:creationId xmlns:p14="http://schemas.microsoft.com/office/powerpoint/2010/main" val="114131955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l-P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8.xml"/></Relationships>
</file>

<file path=ppt/slides/_rels/slide11.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png"/><Relationship Id="rId1" Type="http://schemas.openxmlformats.org/officeDocument/2006/relationships/slideLayout" Target="../slideLayouts/slideLayout1.xml"/><Relationship Id="rId5" Type="http://schemas.openxmlformats.org/officeDocument/2006/relationships/image" Target="../media/image11.png"/><Relationship Id="rId4" Type="http://schemas.openxmlformats.org/officeDocument/2006/relationships/image" Target="../media/image10.jpe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2.jfif"/><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gif"/><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chart" Target="../charts/chart1.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8.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2C3440"/>
        </a:solidFill>
        <a:effectLst/>
      </p:bgPr>
    </p:bg>
    <p:spTree>
      <p:nvGrpSpPr>
        <p:cNvPr id="1" name=""/>
        <p:cNvGrpSpPr/>
        <p:nvPr/>
      </p:nvGrpSpPr>
      <p:grpSpPr>
        <a:xfrm>
          <a:off x="0" y="0"/>
          <a:ext cx="0" cy="0"/>
          <a:chOff x="0" y="0"/>
          <a:chExt cx="0" cy="0"/>
        </a:xfrm>
      </p:grpSpPr>
      <p:sp>
        <p:nvSpPr>
          <p:cNvPr id="17" name="Rounded Rectangle 16"/>
          <p:cNvSpPr/>
          <p:nvPr/>
        </p:nvSpPr>
        <p:spPr>
          <a:xfrm rot="19016290">
            <a:off x="5753597" y="374435"/>
            <a:ext cx="4339570" cy="901549"/>
          </a:xfrm>
          <a:prstGeom prst="roundRect">
            <a:avLst>
              <a:gd name="adj" fmla="val 50000"/>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32" name="Group 31"/>
          <p:cNvGrpSpPr/>
          <p:nvPr/>
        </p:nvGrpSpPr>
        <p:grpSpPr>
          <a:xfrm>
            <a:off x="3235456" y="2001292"/>
            <a:ext cx="10571518" cy="3008510"/>
            <a:chOff x="3235456" y="2001292"/>
            <a:chExt cx="10571518" cy="3008510"/>
          </a:xfrm>
          <a:blipFill>
            <a:blip r:embed="rId3"/>
            <a:stretch>
              <a:fillRect/>
            </a:stretch>
          </a:blipFill>
        </p:grpSpPr>
        <p:sp>
          <p:nvSpPr>
            <p:cNvPr id="18" name="Rounded Rectangle 17"/>
            <p:cNvSpPr/>
            <p:nvPr/>
          </p:nvSpPr>
          <p:spPr>
            <a:xfrm rot="18970178">
              <a:off x="3235456" y="2095153"/>
              <a:ext cx="8963400" cy="901549"/>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ounded Rectangle 18"/>
            <p:cNvSpPr/>
            <p:nvPr/>
          </p:nvSpPr>
          <p:spPr>
            <a:xfrm rot="18970178">
              <a:off x="5172475" y="2001292"/>
              <a:ext cx="8500514" cy="129933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ounded Rectangle 29"/>
            <p:cNvSpPr/>
            <p:nvPr/>
          </p:nvSpPr>
          <p:spPr>
            <a:xfrm rot="18970178">
              <a:off x="7651845" y="2775311"/>
              <a:ext cx="6155129" cy="129933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ounded Rectangle 30"/>
            <p:cNvSpPr/>
            <p:nvPr/>
          </p:nvSpPr>
          <p:spPr>
            <a:xfrm rot="18970178">
              <a:off x="10096850" y="3710468"/>
              <a:ext cx="3509434" cy="129933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 name="Group 4"/>
          <p:cNvGrpSpPr/>
          <p:nvPr/>
        </p:nvGrpSpPr>
        <p:grpSpPr>
          <a:xfrm>
            <a:off x="190500" y="0"/>
            <a:ext cx="12001500" cy="6858003"/>
            <a:chOff x="190500" y="0"/>
            <a:chExt cx="12001500" cy="6858003"/>
          </a:xfrm>
        </p:grpSpPr>
        <p:sp>
          <p:nvSpPr>
            <p:cNvPr id="33" name="Rectangle 32"/>
            <p:cNvSpPr/>
            <p:nvPr/>
          </p:nvSpPr>
          <p:spPr>
            <a:xfrm>
              <a:off x="190500" y="0"/>
              <a:ext cx="12001500" cy="220980"/>
            </a:xfrm>
            <a:prstGeom prst="rect">
              <a:avLst/>
            </a:prstGeom>
            <a:solidFill>
              <a:srgbClr val="2C34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angle 33"/>
            <p:cNvSpPr/>
            <p:nvPr/>
          </p:nvSpPr>
          <p:spPr>
            <a:xfrm rot="5400000">
              <a:off x="8635997" y="3302002"/>
              <a:ext cx="6858003" cy="253999"/>
            </a:xfrm>
            <a:prstGeom prst="rect">
              <a:avLst/>
            </a:prstGeom>
            <a:solidFill>
              <a:srgbClr val="2C34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2" name="Title 1"/>
          <p:cNvSpPr txBox="1">
            <a:spLocks/>
          </p:cNvSpPr>
          <p:nvPr/>
        </p:nvSpPr>
        <p:spPr>
          <a:xfrm>
            <a:off x="762000" y="2676283"/>
            <a:ext cx="6553034" cy="872273"/>
          </a:xfrm>
          <a:prstGeom prst="rect">
            <a:avLst/>
          </a:prstGeom>
        </p:spPr>
        <p:txBody>
          <a:bodyPr vert="horz" lIns="91440" tIns="45720" rIns="91440" bIns="45720" rtlCol="0" anchor="b">
            <a:no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pPr algn="l"/>
            <a:r>
              <a:rPr lang="en-US" sz="4000" b="1" dirty="0" smtClean="0">
                <a:solidFill>
                  <a:srgbClr val="20D0CC"/>
                </a:solidFill>
                <a:latin typeface="Open Sans" panose="020B0606030504020204" pitchFamily="34" charset="0"/>
                <a:ea typeface="Open Sans" panose="020B0606030504020204" pitchFamily="34" charset="0"/>
                <a:cs typeface="Open Sans" panose="020B0606030504020204" pitchFamily="34" charset="0"/>
              </a:rPr>
              <a:t>	  DEV</a:t>
            </a:r>
            <a:br>
              <a:rPr lang="en-US" sz="4000" b="1" dirty="0" smtClean="0">
                <a:solidFill>
                  <a:srgbClr val="20D0CC"/>
                </a:solidFill>
                <a:latin typeface="Open Sans" panose="020B0606030504020204" pitchFamily="34" charset="0"/>
                <a:ea typeface="Open Sans" panose="020B0606030504020204" pitchFamily="34" charset="0"/>
                <a:cs typeface="Open Sans" panose="020B0606030504020204" pitchFamily="34" charset="0"/>
              </a:rPr>
            </a:br>
            <a:r>
              <a:rPr lang="en-US" sz="2400" dirty="0" smtClean="0">
                <a:solidFill>
                  <a:srgbClr val="20D0CC"/>
                </a:solidFill>
                <a:latin typeface="Open Sans" panose="020B0606030504020204" pitchFamily="34" charset="0"/>
                <a:ea typeface="Open Sans" panose="020B0606030504020204" pitchFamily="34" charset="0"/>
                <a:cs typeface="Open Sans" panose="020B0606030504020204" pitchFamily="34" charset="0"/>
              </a:rPr>
              <a:t>A</a:t>
            </a:r>
            <a:r>
              <a:rPr lang="en-US" sz="3600" dirty="0" smtClean="0">
                <a:solidFill>
                  <a:srgbClr val="20D0CC"/>
                </a:solidFill>
                <a:latin typeface="Open Sans" panose="020B0606030504020204" pitchFamily="34" charset="0"/>
                <a:ea typeface="Open Sans" panose="020B0606030504020204" pitchFamily="34" charset="0"/>
                <a:cs typeface="Open Sans" panose="020B0606030504020204" pitchFamily="34" charset="0"/>
              </a:rPr>
              <a:t> </a:t>
            </a:r>
            <a:r>
              <a:rPr lang="en-US" sz="2400" dirty="0" smtClean="0">
                <a:solidFill>
                  <a:srgbClr val="20D0CC"/>
                </a:solidFill>
                <a:latin typeface="Open Sans" panose="020B0606030504020204" pitchFamily="34" charset="0"/>
                <a:ea typeface="Open Sans" panose="020B0606030504020204" pitchFamily="34" charset="0"/>
                <a:cs typeface="Open Sans" panose="020B0606030504020204" pitchFamily="34" charset="0"/>
              </a:rPr>
              <a:t>Banking Virtual Assistant</a:t>
            </a:r>
            <a:endParaRPr lang="en-US" sz="4000" dirty="0">
              <a:solidFill>
                <a:srgbClr val="20D0CC"/>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1323203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up)">
                                      <p:cBhvr>
                                        <p:cTn id="7" dur="1000"/>
                                        <p:tgtEl>
                                          <p:spTgt spid="17"/>
                                        </p:tgtEl>
                                      </p:cBhvr>
                                    </p:animEffect>
                                  </p:childTnLst>
                                </p:cTn>
                              </p:par>
                              <p:par>
                                <p:cTn id="8" presetID="22" presetClass="entr" presetSubtype="1" fill="hold" nodeType="withEffect">
                                  <p:stCondLst>
                                    <p:cond delay="0"/>
                                  </p:stCondLst>
                                  <p:childTnLst>
                                    <p:set>
                                      <p:cBhvr>
                                        <p:cTn id="9" dur="1" fill="hold">
                                          <p:stCondLst>
                                            <p:cond delay="0"/>
                                          </p:stCondLst>
                                        </p:cTn>
                                        <p:tgtEl>
                                          <p:spTgt spid="32"/>
                                        </p:tgtEl>
                                        <p:attrNameLst>
                                          <p:attrName>style.visibility</p:attrName>
                                        </p:attrNameLst>
                                      </p:cBhvr>
                                      <p:to>
                                        <p:strVal val="visible"/>
                                      </p:to>
                                    </p:set>
                                    <p:animEffect transition="in" filter="wipe(up)">
                                      <p:cBhvr>
                                        <p:cTn id="10" dur="1000"/>
                                        <p:tgtEl>
                                          <p:spTgt spid="32"/>
                                        </p:tgtEl>
                                      </p:cBhvr>
                                    </p:animEffect>
                                  </p:childTnLst>
                                </p:cTn>
                              </p:par>
                              <p:par>
                                <p:cTn id="11" presetID="22" presetClass="entr" presetSubtype="8" fill="hold" grpId="0" nodeType="withEffect">
                                  <p:stCondLst>
                                    <p:cond delay="0"/>
                                  </p:stCondLst>
                                  <p:childTnLst>
                                    <p:set>
                                      <p:cBhvr>
                                        <p:cTn id="12" dur="1" fill="hold">
                                          <p:stCondLst>
                                            <p:cond delay="0"/>
                                          </p:stCondLst>
                                        </p:cTn>
                                        <p:tgtEl>
                                          <p:spTgt spid="12"/>
                                        </p:tgtEl>
                                        <p:attrNameLst>
                                          <p:attrName>style.visibility</p:attrName>
                                        </p:attrNameLst>
                                      </p:cBhvr>
                                      <p:to>
                                        <p:strVal val="visible"/>
                                      </p:to>
                                    </p:set>
                                    <p:animEffect transition="in" filter="wipe(left)">
                                      <p:cBhvr>
                                        <p:cTn id="13"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4" name="Group 63">
            <a:extLst>
              <a:ext uri="{FF2B5EF4-FFF2-40B4-BE49-F238E27FC236}">
                <a16:creationId xmlns="" xmlns:a16="http://schemas.microsoft.com/office/drawing/2014/main" id="{527DAD47-84B3-49ED-81F1-970586FE7374}"/>
              </a:ext>
            </a:extLst>
          </p:cNvPr>
          <p:cNvGrpSpPr/>
          <p:nvPr/>
        </p:nvGrpSpPr>
        <p:grpSpPr>
          <a:xfrm>
            <a:off x="2563735" y="562726"/>
            <a:ext cx="7064531" cy="5395746"/>
            <a:chOff x="2563735" y="1565518"/>
            <a:chExt cx="7064531" cy="5395746"/>
          </a:xfrm>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50000" t="130000" r="50000" b="-30000"/>
            </a:path>
            <a:tileRect/>
          </a:gradFill>
          <a:scene3d>
            <a:camera prst="perspectiveRelaxedModerately" fov="3300000">
              <a:rot lat="19500000" lon="0" rev="0"/>
            </a:camera>
            <a:lightRig rig="threePt" dir="t"/>
          </a:scene3d>
        </p:grpSpPr>
        <p:sp>
          <p:nvSpPr>
            <p:cNvPr id="33" name="Freeform: Shape 32">
              <a:extLst>
                <a:ext uri="{FF2B5EF4-FFF2-40B4-BE49-F238E27FC236}">
                  <a16:creationId xmlns="" xmlns:a16="http://schemas.microsoft.com/office/drawing/2014/main" id="{182BCE72-1B94-4BEB-86C8-FA1A52A9BE2A}"/>
                </a:ext>
              </a:extLst>
            </p:cNvPr>
            <p:cNvSpPr/>
            <p:nvPr/>
          </p:nvSpPr>
          <p:spPr>
            <a:xfrm rot="13500000">
              <a:off x="2692812" y="1565518"/>
              <a:ext cx="1772678" cy="2030832"/>
            </a:xfrm>
            <a:custGeom>
              <a:avLst/>
              <a:gdLst>
                <a:gd name="connsiteX0" fmla="*/ 1772678 w 1772678"/>
                <a:gd name="connsiteY0" fmla="*/ 2030831 h 2030832"/>
                <a:gd name="connsiteX1" fmla="*/ 454288 w 1772678"/>
                <a:gd name="connsiteY1" fmla="*/ 2030832 h 2030832"/>
                <a:gd name="connsiteX2" fmla="*/ 453199 w 1772678"/>
                <a:gd name="connsiteY2" fmla="*/ 2008017 h 2030832"/>
                <a:gd name="connsiteX3" fmla="*/ 23708 w 1772678"/>
                <a:gd name="connsiteY3" fmla="*/ 961407 h 2030832"/>
                <a:gd name="connsiteX4" fmla="*/ 0 w 1772678"/>
                <a:gd name="connsiteY4" fmla="*/ 935177 h 2030832"/>
                <a:gd name="connsiteX5" fmla="*/ 935176 w 1772678"/>
                <a:gd name="connsiteY5" fmla="*/ 0 h 2030832"/>
                <a:gd name="connsiteX6" fmla="*/ 937840 w 1772678"/>
                <a:gd name="connsiteY6" fmla="*/ 2803 h 2030832"/>
                <a:gd name="connsiteX7" fmla="*/ 1765555 w 1772678"/>
                <a:gd name="connsiteY7" fmla="*/ 1881646 h 2030832"/>
                <a:gd name="connsiteX8" fmla="*/ 1772678 w 1772678"/>
                <a:gd name="connsiteY8" fmla="*/ 2030831 h 203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72678" h="2030832">
                  <a:moveTo>
                    <a:pt x="1772678" y="2030831"/>
                  </a:moveTo>
                  <a:lnTo>
                    <a:pt x="454288" y="2030832"/>
                  </a:lnTo>
                  <a:lnTo>
                    <a:pt x="453199" y="2008017"/>
                  </a:lnTo>
                  <a:cubicBezTo>
                    <a:pt x="417407" y="1634130"/>
                    <a:pt x="274244" y="1268581"/>
                    <a:pt x="23708" y="961407"/>
                  </a:cubicBezTo>
                  <a:lnTo>
                    <a:pt x="0" y="935177"/>
                  </a:lnTo>
                  <a:lnTo>
                    <a:pt x="935176" y="0"/>
                  </a:lnTo>
                  <a:lnTo>
                    <a:pt x="937840" y="2803"/>
                  </a:lnTo>
                  <a:cubicBezTo>
                    <a:pt x="1424731" y="541690"/>
                    <a:pt x="1700636" y="1203475"/>
                    <a:pt x="1765555" y="1881646"/>
                  </a:cubicBezTo>
                  <a:lnTo>
                    <a:pt x="1772678" y="2030831"/>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sp>
          <p:nvSpPr>
            <p:cNvPr id="32" name="Freeform: Shape 31">
              <a:extLst>
                <a:ext uri="{FF2B5EF4-FFF2-40B4-BE49-F238E27FC236}">
                  <a16:creationId xmlns="" xmlns:a16="http://schemas.microsoft.com/office/drawing/2014/main" id="{762BE0B4-6E16-4AF9-BFEC-373751CA9B1E}"/>
                </a:ext>
              </a:extLst>
            </p:cNvPr>
            <p:cNvSpPr/>
            <p:nvPr/>
          </p:nvSpPr>
          <p:spPr>
            <a:xfrm rot="13500000">
              <a:off x="7597433" y="1694595"/>
              <a:ext cx="2030832" cy="1772678"/>
            </a:xfrm>
            <a:custGeom>
              <a:avLst/>
              <a:gdLst>
                <a:gd name="connsiteX0" fmla="*/ 2030831 w 2030832"/>
                <a:gd name="connsiteY0" fmla="*/ 1772678 h 1772678"/>
                <a:gd name="connsiteX1" fmla="*/ 1881646 w 2030832"/>
                <a:gd name="connsiteY1" fmla="*/ 1765555 h 1772678"/>
                <a:gd name="connsiteX2" fmla="*/ 2803 w 2030832"/>
                <a:gd name="connsiteY2" fmla="*/ 937840 h 1772678"/>
                <a:gd name="connsiteX3" fmla="*/ 0 w 2030832"/>
                <a:gd name="connsiteY3" fmla="*/ 935176 h 1772678"/>
                <a:gd name="connsiteX4" fmla="*/ 935177 w 2030832"/>
                <a:gd name="connsiteY4" fmla="*/ 0 h 1772678"/>
                <a:gd name="connsiteX5" fmla="*/ 961407 w 2030832"/>
                <a:gd name="connsiteY5" fmla="*/ 23708 h 1772678"/>
                <a:gd name="connsiteX6" fmla="*/ 2008017 w 2030832"/>
                <a:gd name="connsiteY6" fmla="*/ 453199 h 1772678"/>
                <a:gd name="connsiteX7" fmla="*/ 2030832 w 2030832"/>
                <a:gd name="connsiteY7" fmla="*/ 454288 h 1772678"/>
                <a:gd name="connsiteX8" fmla="*/ 2030831 w 2030832"/>
                <a:gd name="connsiteY8" fmla="*/ 1772678 h 1772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0832" h="1772678">
                  <a:moveTo>
                    <a:pt x="2030831" y="1772678"/>
                  </a:moveTo>
                  <a:lnTo>
                    <a:pt x="1881646" y="1765555"/>
                  </a:lnTo>
                  <a:cubicBezTo>
                    <a:pt x="1203475" y="1700636"/>
                    <a:pt x="541690" y="1424731"/>
                    <a:pt x="2803" y="937840"/>
                  </a:cubicBezTo>
                  <a:lnTo>
                    <a:pt x="0" y="935176"/>
                  </a:lnTo>
                  <a:lnTo>
                    <a:pt x="935177" y="0"/>
                  </a:lnTo>
                  <a:lnTo>
                    <a:pt x="961407" y="23708"/>
                  </a:lnTo>
                  <a:cubicBezTo>
                    <a:pt x="1268581" y="274244"/>
                    <a:pt x="1634130" y="417407"/>
                    <a:pt x="2008017" y="453199"/>
                  </a:cubicBezTo>
                  <a:lnTo>
                    <a:pt x="2030832" y="454288"/>
                  </a:lnTo>
                  <a:lnTo>
                    <a:pt x="2030831" y="1772678"/>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sp>
          <p:nvSpPr>
            <p:cNvPr id="17" name="Freeform: Shape 16">
              <a:extLst>
                <a:ext uri="{FF2B5EF4-FFF2-40B4-BE49-F238E27FC236}">
                  <a16:creationId xmlns="" xmlns:a16="http://schemas.microsoft.com/office/drawing/2014/main" id="{098F2DF5-0F67-4DB6-9C0F-854E9A4B076A}"/>
                </a:ext>
              </a:extLst>
            </p:cNvPr>
            <p:cNvSpPr/>
            <p:nvPr/>
          </p:nvSpPr>
          <p:spPr>
            <a:xfrm rot="13500000">
              <a:off x="2563734" y="3390728"/>
              <a:ext cx="2030832" cy="1772678"/>
            </a:xfrm>
            <a:custGeom>
              <a:avLst/>
              <a:gdLst>
                <a:gd name="connsiteX0" fmla="*/ 2030832 w 2030832"/>
                <a:gd name="connsiteY0" fmla="*/ 837502 h 1772678"/>
                <a:gd name="connsiteX1" fmla="*/ 1095655 w 2030832"/>
                <a:gd name="connsiteY1" fmla="*/ 1772678 h 1772678"/>
                <a:gd name="connsiteX2" fmla="*/ 1069425 w 2030832"/>
                <a:gd name="connsiteY2" fmla="*/ 1748970 h 1772678"/>
                <a:gd name="connsiteX3" fmla="*/ 22815 w 2030832"/>
                <a:gd name="connsiteY3" fmla="*/ 1319479 h 1772678"/>
                <a:gd name="connsiteX4" fmla="*/ 0 w 2030832"/>
                <a:gd name="connsiteY4" fmla="*/ 1318390 h 1772678"/>
                <a:gd name="connsiteX5" fmla="*/ 0 w 2030832"/>
                <a:gd name="connsiteY5" fmla="*/ 0 h 1772678"/>
                <a:gd name="connsiteX6" fmla="*/ 149186 w 2030832"/>
                <a:gd name="connsiteY6" fmla="*/ 7123 h 1772678"/>
                <a:gd name="connsiteX7" fmla="*/ 2028029 w 2030832"/>
                <a:gd name="connsiteY7" fmla="*/ 834838 h 1772678"/>
                <a:gd name="connsiteX8" fmla="*/ 2030832 w 2030832"/>
                <a:gd name="connsiteY8" fmla="*/ 837502 h 1772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0832" h="1772678">
                  <a:moveTo>
                    <a:pt x="2030832" y="837502"/>
                  </a:moveTo>
                  <a:lnTo>
                    <a:pt x="1095655" y="1772678"/>
                  </a:lnTo>
                  <a:lnTo>
                    <a:pt x="1069425" y="1748970"/>
                  </a:lnTo>
                  <a:cubicBezTo>
                    <a:pt x="762251" y="1498434"/>
                    <a:pt x="396702" y="1355270"/>
                    <a:pt x="22815" y="1319479"/>
                  </a:cubicBezTo>
                  <a:lnTo>
                    <a:pt x="0" y="1318390"/>
                  </a:lnTo>
                  <a:lnTo>
                    <a:pt x="0" y="0"/>
                  </a:lnTo>
                  <a:lnTo>
                    <a:pt x="149186" y="7123"/>
                  </a:lnTo>
                  <a:cubicBezTo>
                    <a:pt x="827357" y="72042"/>
                    <a:pt x="1489142" y="347947"/>
                    <a:pt x="2028029" y="834838"/>
                  </a:cubicBezTo>
                  <a:lnTo>
                    <a:pt x="2030832" y="837502"/>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sp>
          <p:nvSpPr>
            <p:cNvPr id="13" name="Freeform: Shape 12">
              <a:extLst>
                <a:ext uri="{FF2B5EF4-FFF2-40B4-BE49-F238E27FC236}">
                  <a16:creationId xmlns="" xmlns:a16="http://schemas.microsoft.com/office/drawing/2014/main" id="{AC0F0B22-56E4-446D-AA33-816835BBF38E}"/>
                </a:ext>
              </a:extLst>
            </p:cNvPr>
            <p:cNvSpPr/>
            <p:nvPr/>
          </p:nvSpPr>
          <p:spPr>
            <a:xfrm rot="13500000">
              <a:off x="7726511" y="3261650"/>
              <a:ext cx="1772677" cy="2030832"/>
            </a:xfrm>
            <a:custGeom>
              <a:avLst/>
              <a:gdLst>
                <a:gd name="connsiteX0" fmla="*/ 1772677 w 1772677"/>
                <a:gd name="connsiteY0" fmla="*/ 1095655 h 2030832"/>
                <a:gd name="connsiteX1" fmla="*/ 837501 w 1772677"/>
                <a:gd name="connsiteY1" fmla="*/ 2030832 h 2030832"/>
                <a:gd name="connsiteX2" fmla="*/ 834837 w 1772677"/>
                <a:gd name="connsiteY2" fmla="*/ 2028029 h 2030832"/>
                <a:gd name="connsiteX3" fmla="*/ 7122 w 1772677"/>
                <a:gd name="connsiteY3" fmla="*/ 149186 h 2030832"/>
                <a:gd name="connsiteX4" fmla="*/ 0 w 1772677"/>
                <a:gd name="connsiteY4" fmla="*/ 0 h 2030832"/>
                <a:gd name="connsiteX5" fmla="*/ 1318389 w 1772677"/>
                <a:gd name="connsiteY5" fmla="*/ 0 h 2030832"/>
                <a:gd name="connsiteX6" fmla="*/ 1319478 w 1772677"/>
                <a:gd name="connsiteY6" fmla="*/ 22815 h 2030832"/>
                <a:gd name="connsiteX7" fmla="*/ 1748969 w 1772677"/>
                <a:gd name="connsiteY7" fmla="*/ 1069425 h 2030832"/>
                <a:gd name="connsiteX8" fmla="*/ 1772677 w 1772677"/>
                <a:gd name="connsiteY8" fmla="*/ 1095655 h 203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72677" h="2030832">
                  <a:moveTo>
                    <a:pt x="1772677" y="1095655"/>
                  </a:moveTo>
                  <a:lnTo>
                    <a:pt x="837501" y="2030832"/>
                  </a:lnTo>
                  <a:lnTo>
                    <a:pt x="834837" y="2028029"/>
                  </a:lnTo>
                  <a:cubicBezTo>
                    <a:pt x="347946" y="1489142"/>
                    <a:pt x="72041" y="827357"/>
                    <a:pt x="7122" y="149186"/>
                  </a:cubicBezTo>
                  <a:lnTo>
                    <a:pt x="0" y="0"/>
                  </a:lnTo>
                  <a:lnTo>
                    <a:pt x="1318389" y="0"/>
                  </a:lnTo>
                  <a:lnTo>
                    <a:pt x="1319478" y="22815"/>
                  </a:lnTo>
                  <a:cubicBezTo>
                    <a:pt x="1355269" y="396702"/>
                    <a:pt x="1498433" y="762251"/>
                    <a:pt x="1748969" y="1069425"/>
                  </a:cubicBezTo>
                  <a:lnTo>
                    <a:pt x="1772677" y="1095655"/>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sp>
          <p:nvSpPr>
            <p:cNvPr id="11" name="Freeform: Shape 10">
              <a:extLst>
                <a:ext uri="{FF2B5EF4-FFF2-40B4-BE49-F238E27FC236}">
                  <a16:creationId xmlns="" xmlns:a16="http://schemas.microsoft.com/office/drawing/2014/main" id="{FB22AA66-C5EB-4D41-B7F1-CE052966BBD9}"/>
                </a:ext>
              </a:extLst>
            </p:cNvPr>
            <p:cNvSpPr/>
            <p:nvPr/>
          </p:nvSpPr>
          <p:spPr>
            <a:xfrm rot="13500000">
              <a:off x="4232518" y="5059510"/>
              <a:ext cx="2030831" cy="1772678"/>
            </a:xfrm>
            <a:custGeom>
              <a:avLst/>
              <a:gdLst>
                <a:gd name="connsiteX0" fmla="*/ 2030830 w 2030831"/>
                <a:gd name="connsiteY0" fmla="*/ 1318391 h 1772678"/>
                <a:gd name="connsiteX1" fmla="*/ 2008016 w 2030831"/>
                <a:gd name="connsiteY1" fmla="*/ 1319479 h 1772678"/>
                <a:gd name="connsiteX2" fmla="*/ 961406 w 2030831"/>
                <a:gd name="connsiteY2" fmla="*/ 1748970 h 1772678"/>
                <a:gd name="connsiteX3" fmla="*/ 935176 w 2030831"/>
                <a:gd name="connsiteY3" fmla="*/ 1772678 h 1772678"/>
                <a:gd name="connsiteX4" fmla="*/ 0 w 2030831"/>
                <a:gd name="connsiteY4" fmla="*/ 837502 h 1772678"/>
                <a:gd name="connsiteX5" fmla="*/ 2802 w 2030831"/>
                <a:gd name="connsiteY5" fmla="*/ 834838 h 1772678"/>
                <a:gd name="connsiteX6" fmla="*/ 1881645 w 2030831"/>
                <a:gd name="connsiteY6" fmla="*/ 7123 h 1772678"/>
                <a:gd name="connsiteX7" fmla="*/ 2030831 w 2030831"/>
                <a:gd name="connsiteY7" fmla="*/ 0 h 1772678"/>
                <a:gd name="connsiteX8" fmla="*/ 2030830 w 2030831"/>
                <a:gd name="connsiteY8" fmla="*/ 1318391 h 1772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0831" h="1772678">
                  <a:moveTo>
                    <a:pt x="2030830" y="1318391"/>
                  </a:moveTo>
                  <a:lnTo>
                    <a:pt x="2008016" y="1319479"/>
                  </a:lnTo>
                  <a:cubicBezTo>
                    <a:pt x="1634129" y="1355270"/>
                    <a:pt x="1268581" y="1498434"/>
                    <a:pt x="961406" y="1748970"/>
                  </a:cubicBezTo>
                  <a:lnTo>
                    <a:pt x="935176" y="1772678"/>
                  </a:lnTo>
                  <a:lnTo>
                    <a:pt x="0" y="837502"/>
                  </a:lnTo>
                  <a:lnTo>
                    <a:pt x="2802" y="834838"/>
                  </a:lnTo>
                  <a:cubicBezTo>
                    <a:pt x="541689" y="347947"/>
                    <a:pt x="1203474" y="72042"/>
                    <a:pt x="1881645" y="7123"/>
                  </a:cubicBezTo>
                  <a:lnTo>
                    <a:pt x="2030831" y="0"/>
                  </a:lnTo>
                  <a:lnTo>
                    <a:pt x="2030830" y="1318391"/>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sp>
          <p:nvSpPr>
            <p:cNvPr id="10" name="Freeform: Shape 9">
              <a:extLst>
                <a:ext uri="{FF2B5EF4-FFF2-40B4-BE49-F238E27FC236}">
                  <a16:creationId xmlns="" xmlns:a16="http://schemas.microsoft.com/office/drawing/2014/main" id="{80968A3B-1B6A-4C01-8B59-C2A229C180BA}"/>
                </a:ext>
              </a:extLst>
            </p:cNvPr>
            <p:cNvSpPr/>
            <p:nvPr/>
          </p:nvSpPr>
          <p:spPr>
            <a:xfrm rot="13500000">
              <a:off x="6057728" y="4930434"/>
              <a:ext cx="1772677" cy="2030830"/>
            </a:xfrm>
            <a:custGeom>
              <a:avLst/>
              <a:gdLst>
                <a:gd name="connsiteX0" fmla="*/ 1318390 w 1772677"/>
                <a:gd name="connsiteY0" fmla="*/ 2030830 h 2030830"/>
                <a:gd name="connsiteX1" fmla="*/ 0 w 1772677"/>
                <a:gd name="connsiteY1" fmla="*/ 2030830 h 2030830"/>
                <a:gd name="connsiteX2" fmla="*/ 7122 w 1772677"/>
                <a:gd name="connsiteY2" fmla="*/ 1881645 h 2030830"/>
                <a:gd name="connsiteX3" fmla="*/ 834837 w 1772677"/>
                <a:gd name="connsiteY3" fmla="*/ 2802 h 2030830"/>
                <a:gd name="connsiteX4" fmla="*/ 837501 w 1772677"/>
                <a:gd name="connsiteY4" fmla="*/ 0 h 2030830"/>
                <a:gd name="connsiteX5" fmla="*/ 1772677 w 1772677"/>
                <a:gd name="connsiteY5" fmla="*/ 935176 h 2030830"/>
                <a:gd name="connsiteX6" fmla="*/ 1748969 w 1772677"/>
                <a:gd name="connsiteY6" fmla="*/ 961406 h 2030830"/>
                <a:gd name="connsiteX7" fmla="*/ 1319478 w 1772677"/>
                <a:gd name="connsiteY7" fmla="*/ 2008016 h 2030830"/>
                <a:gd name="connsiteX8" fmla="*/ 1318390 w 1772677"/>
                <a:gd name="connsiteY8" fmla="*/ 2030830 h 2030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72677" h="2030830">
                  <a:moveTo>
                    <a:pt x="1318390" y="2030830"/>
                  </a:moveTo>
                  <a:lnTo>
                    <a:pt x="0" y="2030830"/>
                  </a:lnTo>
                  <a:lnTo>
                    <a:pt x="7122" y="1881645"/>
                  </a:lnTo>
                  <a:cubicBezTo>
                    <a:pt x="72041" y="1203474"/>
                    <a:pt x="347946" y="541689"/>
                    <a:pt x="834837" y="2802"/>
                  </a:cubicBezTo>
                  <a:lnTo>
                    <a:pt x="837501" y="0"/>
                  </a:lnTo>
                  <a:lnTo>
                    <a:pt x="1772677" y="935176"/>
                  </a:lnTo>
                  <a:lnTo>
                    <a:pt x="1748969" y="961406"/>
                  </a:lnTo>
                  <a:cubicBezTo>
                    <a:pt x="1498433" y="1268581"/>
                    <a:pt x="1355269" y="1634129"/>
                    <a:pt x="1319478" y="2008016"/>
                  </a:cubicBezTo>
                  <a:lnTo>
                    <a:pt x="1318390" y="2030830"/>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grpSp>
      <p:sp>
        <p:nvSpPr>
          <p:cNvPr id="65" name="Block Arc 64">
            <a:extLst>
              <a:ext uri="{FF2B5EF4-FFF2-40B4-BE49-F238E27FC236}">
                <a16:creationId xmlns="" xmlns:a16="http://schemas.microsoft.com/office/drawing/2014/main" id="{D7D0F34B-55EB-43C3-A068-95869645ACE0}"/>
              </a:ext>
            </a:extLst>
          </p:cNvPr>
          <p:cNvSpPr/>
          <p:nvPr/>
        </p:nvSpPr>
        <p:spPr>
          <a:xfrm>
            <a:off x="1591056" y="-2362200"/>
            <a:ext cx="9009888" cy="9009888"/>
          </a:xfrm>
          <a:prstGeom prst="blockArc">
            <a:avLst>
              <a:gd name="adj1" fmla="val 19199527"/>
              <a:gd name="adj2" fmla="val 13185132"/>
              <a:gd name="adj3" fmla="val 3446"/>
            </a:avLst>
          </a:prstGeom>
          <a:gradFill flip="none" rotWithShape="1">
            <a:gsLst>
              <a:gs pos="0">
                <a:schemeClr val="accent3">
                  <a:lumMod val="40000"/>
                  <a:lumOff val="60000"/>
                </a:schemeClr>
              </a:gs>
              <a:gs pos="46000">
                <a:schemeClr val="accent3">
                  <a:lumMod val="95000"/>
                  <a:lumOff val="5000"/>
                </a:schemeClr>
              </a:gs>
              <a:gs pos="100000">
                <a:schemeClr val="accent3">
                  <a:lumMod val="60000"/>
                </a:schemeClr>
              </a:gs>
            </a:gsLst>
            <a:path path="circle">
              <a:fillToRect l="50000" t="130000" r="50000" b="-30000"/>
            </a:path>
            <a:tileRect/>
          </a:gradFill>
          <a:ln>
            <a:noFill/>
          </a:ln>
          <a:scene3d>
            <a:camera prst="perspectiveRelaxedModerately" fov="3300000">
              <a:rot lat="1950000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endParaRPr>
          </a:p>
        </p:txBody>
      </p:sp>
      <p:sp>
        <p:nvSpPr>
          <p:cNvPr id="82" name="TextBox 81">
            <a:extLst>
              <a:ext uri="{FF2B5EF4-FFF2-40B4-BE49-F238E27FC236}">
                <a16:creationId xmlns="" xmlns:a16="http://schemas.microsoft.com/office/drawing/2014/main" id="{262FE061-0010-4428-8AAB-599FFC18EE86}"/>
              </a:ext>
            </a:extLst>
          </p:cNvPr>
          <p:cNvSpPr txBox="1"/>
          <p:nvPr/>
        </p:nvSpPr>
        <p:spPr>
          <a:xfrm rot="18291407">
            <a:off x="2338381" y="1117656"/>
            <a:ext cx="1342446" cy="830997"/>
          </a:xfrm>
          <a:prstGeom prst="rect">
            <a:avLst/>
          </a:prstGeom>
          <a:noFill/>
        </p:spPr>
        <p:txBody>
          <a:bodyPr wrap="square" rtlCol="0">
            <a:spAutoFit/>
          </a:bodyPr>
          <a:lstStyle/>
          <a:p>
            <a:r>
              <a:rPr lang="en-US" sz="2400" dirty="0" smtClean="0"/>
              <a:t>Initialize the chat</a:t>
            </a:r>
            <a:endParaRPr lang="pl-PL" sz="2400" dirty="0"/>
          </a:p>
        </p:txBody>
      </p:sp>
      <p:sp>
        <p:nvSpPr>
          <p:cNvPr id="83" name="TextBox 82">
            <a:extLst>
              <a:ext uri="{FF2B5EF4-FFF2-40B4-BE49-F238E27FC236}">
                <a16:creationId xmlns="" xmlns:a16="http://schemas.microsoft.com/office/drawing/2014/main" id="{962662FB-16AB-46FB-8878-BA9674F3891F}"/>
              </a:ext>
            </a:extLst>
          </p:cNvPr>
          <p:cNvSpPr txBox="1"/>
          <p:nvPr/>
        </p:nvSpPr>
        <p:spPr>
          <a:xfrm rot="4078093">
            <a:off x="1924706" y="3548720"/>
            <a:ext cx="1800045" cy="461665"/>
          </a:xfrm>
          <a:prstGeom prst="rect">
            <a:avLst/>
          </a:prstGeom>
          <a:noFill/>
        </p:spPr>
        <p:txBody>
          <a:bodyPr wrap="none" rtlCol="0">
            <a:spAutoFit/>
          </a:bodyPr>
          <a:lstStyle/>
          <a:p>
            <a:r>
              <a:rPr lang="en-US" sz="2400" dirty="0" smtClean="0"/>
              <a:t>Authenticate</a:t>
            </a:r>
            <a:endParaRPr lang="pl-PL" sz="2400" dirty="0"/>
          </a:p>
        </p:txBody>
      </p:sp>
      <p:sp>
        <p:nvSpPr>
          <p:cNvPr id="84" name="TextBox 83">
            <a:extLst>
              <a:ext uri="{FF2B5EF4-FFF2-40B4-BE49-F238E27FC236}">
                <a16:creationId xmlns="" xmlns:a16="http://schemas.microsoft.com/office/drawing/2014/main" id="{5A71D4AA-A160-48C0-B694-FDC54AEB698F}"/>
              </a:ext>
            </a:extLst>
          </p:cNvPr>
          <p:cNvSpPr txBox="1"/>
          <p:nvPr/>
        </p:nvSpPr>
        <p:spPr>
          <a:xfrm rot="1378118">
            <a:off x="3840355" y="5376490"/>
            <a:ext cx="1623906" cy="461665"/>
          </a:xfrm>
          <a:prstGeom prst="rect">
            <a:avLst/>
          </a:prstGeom>
          <a:noFill/>
        </p:spPr>
        <p:txBody>
          <a:bodyPr wrap="none" rtlCol="0">
            <a:spAutoFit/>
          </a:bodyPr>
          <a:lstStyle/>
          <a:p>
            <a:r>
              <a:rPr lang="en-US" sz="2400" dirty="0" smtClean="0"/>
              <a:t>Loan Status</a:t>
            </a:r>
            <a:endParaRPr lang="pl-PL" sz="2400" dirty="0"/>
          </a:p>
        </p:txBody>
      </p:sp>
      <p:sp>
        <p:nvSpPr>
          <p:cNvPr id="85" name="TextBox 84">
            <a:extLst>
              <a:ext uri="{FF2B5EF4-FFF2-40B4-BE49-F238E27FC236}">
                <a16:creationId xmlns="" xmlns:a16="http://schemas.microsoft.com/office/drawing/2014/main" id="{B0CDE566-4DE6-452D-8A1D-7EB97CFE5AF9}"/>
              </a:ext>
            </a:extLst>
          </p:cNvPr>
          <p:cNvSpPr txBox="1"/>
          <p:nvPr/>
        </p:nvSpPr>
        <p:spPr>
          <a:xfrm rot="20133094">
            <a:off x="6479252" y="5289780"/>
            <a:ext cx="2635978" cy="707886"/>
          </a:xfrm>
          <a:prstGeom prst="rect">
            <a:avLst/>
          </a:prstGeom>
          <a:noFill/>
        </p:spPr>
        <p:txBody>
          <a:bodyPr wrap="none" rtlCol="0">
            <a:spAutoFit/>
          </a:bodyPr>
          <a:lstStyle/>
          <a:p>
            <a:r>
              <a:rPr lang="en-US" sz="2400" dirty="0" smtClean="0"/>
              <a:t>Transaction History</a:t>
            </a:r>
          </a:p>
          <a:p>
            <a:pPr algn="ctr"/>
            <a:r>
              <a:rPr lang="en-US" sz="1600" dirty="0" smtClean="0"/>
              <a:t>JUST BY DESCRIBING</a:t>
            </a:r>
            <a:endParaRPr lang="pl-PL" sz="2400" dirty="0"/>
          </a:p>
        </p:txBody>
      </p:sp>
      <p:sp>
        <p:nvSpPr>
          <p:cNvPr id="86" name="TextBox 85">
            <a:extLst>
              <a:ext uri="{FF2B5EF4-FFF2-40B4-BE49-F238E27FC236}">
                <a16:creationId xmlns="" xmlns:a16="http://schemas.microsoft.com/office/drawing/2014/main" id="{1E59A011-9D8C-47C0-886B-98448D75225D}"/>
              </a:ext>
            </a:extLst>
          </p:cNvPr>
          <p:cNvSpPr txBox="1"/>
          <p:nvPr/>
        </p:nvSpPr>
        <p:spPr>
          <a:xfrm rot="17568299">
            <a:off x="8976079" y="3515502"/>
            <a:ext cx="997187" cy="461665"/>
          </a:xfrm>
          <a:prstGeom prst="rect">
            <a:avLst/>
          </a:prstGeom>
          <a:noFill/>
        </p:spPr>
        <p:txBody>
          <a:bodyPr wrap="square" rtlCol="0">
            <a:spAutoFit/>
          </a:bodyPr>
          <a:lstStyle/>
          <a:p>
            <a:r>
              <a:rPr lang="en-US" sz="2400" dirty="0" smtClean="0"/>
              <a:t>FAQ’S</a:t>
            </a:r>
            <a:endParaRPr lang="pl-PL" sz="2400" dirty="0"/>
          </a:p>
        </p:txBody>
      </p:sp>
      <p:sp>
        <p:nvSpPr>
          <p:cNvPr id="87" name="TextBox 86">
            <a:extLst>
              <a:ext uri="{FF2B5EF4-FFF2-40B4-BE49-F238E27FC236}">
                <a16:creationId xmlns="" xmlns:a16="http://schemas.microsoft.com/office/drawing/2014/main" id="{008A5687-DC52-4979-9E5C-B5EA5E5351A9}"/>
              </a:ext>
            </a:extLst>
          </p:cNvPr>
          <p:cNvSpPr txBox="1"/>
          <p:nvPr/>
        </p:nvSpPr>
        <p:spPr>
          <a:xfrm rot="3426132">
            <a:off x="8567608" y="1470640"/>
            <a:ext cx="1247329" cy="461665"/>
          </a:xfrm>
          <a:prstGeom prst="rect">
            <a:avLst/>
          </a:prstGeom>
          <a:noFill/>
        </p:spPr>
        <p:txBody>
          <a:bodyPr wrap="none" rtlCol="0">
            <a:spAutoFit/>
          </a:bodyPr>
          <a:lstStyle/>
          <a:p>
            <a:r>
              <a:rPr lang="en-US" sz="2400" dirty="0" smtClean="0"/>
              <a:t>Rewards</a:t>
            </a:r>
            <a:endParaRPr lang="pl-PL" sz="2400" dirty="0"/>
          </a:p>
        </p:txBody>
      </p:sp>
      <p:sp>
        <p:nvSpPr>
          <p:cNvPr id="88" name="Oval 87">
            <a:extLst>
              <a:ext uri="{FF2B5EF4-FFF2-40B4-BE49-F238E27FC236}">
                <a16:creationId xmlns="" xmlns:a16="http://schemas.microsoft.com/office/drawing/2014/main" id="{E94275D3-37F2-456E-B6F2-AF8409DB585B}"/>
              </a:ext>
            </a:extLst>
          </p:cNvPr>
          <p:cNvSpPr/>
          <p:nvPr/>
        </p:nvSpPr>
        <p:spPr>
          <a:xfrm>
            <a:off x="4993379" y="1114472"/>
            <a:ext cx="2205243" cy="2205243"/>
          </a:xfrm>
          <a:prstGeom prst="ellipse">
            <a:avLst/>
          </a:prstGeom>
          <a:gradFill>
            <a:gsLst>
              <a:gs pos="0">
                <a:schemeClr val="accent3">
                  <a:lumMod val="40000"/>
                  <a:lumOff val="60000"/>
                </a:schemeClr>
              </a:gs>
              <a:gs pos="53000">
                <a:schemeClr val="accent3">
                  <a:lumMod val="95000"/>
                  <a:lumOff val="5000"/>
                </a:schemeClr>
              </a:gs>
              <a:gs pos="100000">
                <a:schemeClr val="accent3">
                  <a:lumMod val="60000"/>
                </a:schemeClr>
              </a:gs>
            </a:gsLst>
            <a:path path="circle">
              <a:fillToRect l="50000" t="130000" r="50000" b="-30000"/>
            </a:path>
          </a:gradFill>
          <a:ln>
            <a:noFill/>
          </a:ln>
          <a:effectLst>
            <a:outerShdw blurRad="673100" dist="520700" dir="5040000" sx="36000" sy="36000" rotWithShape="0">
              <a:prstClr val="black">
                <a:alpha val="51000"/>
              </a:prstClr>
            </a:outerShdw>
          </a:effectLst>
          <a:scene3d>
            <a:camera prst="orthographicFront">
              <a:rot lat="300000" lon="0" rev="0"/>
            </a:camera>
            <a:lightRig rig="threePt" dir="t"/>
          </a:scene3d>
          <a:sp3d prstMaterial="clear">
            <a:bevelT w="1104900" h="1104900"/>
            <a:bevelB w="1104900" h="1104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90" name="TextBox 89">
            <a:extLst>
              <a:ext uri="{FF2B5EF4-FFF2-40B4-BE49-F238E27FC236}">
                <a16:creationId xmlns="" xmlns:a16="http://schemas.microsoft.com/office/drawing/2014/main" id="{BB34466A-3A0B-4B55-B44F-687FBDC1C876}"/>
              </a:ext>
            </a:extLst>
          </p:cNvPr>
          <p:cNvSpPr txBox="1"/>
          <p:nvPr/>
        </p:nvSpPr>
        <p:spPr>
          <a:xfrm>
            <a:off x="1306347" y="139288"/>
            <a:ext cx="1194558" cy="584775"/>
          </a:xfrm>
          <a:prstGeom prst="rect">
            <a:avLst/>
          </a:prstGeom>
          <a:noFill/>
        </p:spPr>
        <p:txBody>
          <a:bodyPr wrap="none" rtlCol="0">
            <a:spAutoFit/>
          </a:bodyPr>
          <a:lstStyle/>
          <a:p>
            <a:r>
              <a:rPr lang="en-US" sz="3200" b="1" dirty="0" smtClean="0">
                <a:solidFill>
                  <a:schemeClr val="bg1">
                    <a:lumMod val="65000"/>
                  </a:schemeClr>
                </a:solidFill>
              </a:rPr>
              <a:t>Log In</a:t>
            </a:r>
            <a:endParaRPr lang="pl-PL" sz="3200" b="1" dirty="0">
              <a:solidFill>
                <a:schemeClr val="bg1">
                  <a:lumMod val="65000"/>
                </a:schemeClr>
              </a:solidFill>
            </a:endParaRPr>
          </a:p>
        </p:txBody>
      </p:sp>
      <p:sp>
        <p:nvSpPr>
          <p:cNvPr id="91" name="TextBox 90">
            <a:extLst>
              <a:ext uri="{FF2B5EF4-FFF2-40B4-BE49-F238E27FC236}">
                <a16:creationId xmlns="" xmlns:a16="http://schemas.microsoft.com/office/drawing/2014/main" id="{F1B54352-8BDC-480B-8C0B-56697788FA92}"/>
              </a:ext>
            </a:extLst>
          </p:cNvPr>
          <p:cNvSpPr txBox="1"/>
          <p:nvPr/>
        </p:nvSpPr>
        <p:spPr>
          <a:xfrm>
            <a:off x="9283328" y="50444"/>
            <a:ext cx="1346844" cy="584775"/>
          </a:xfrm>
          <a:prstGeom prst="rect">
            <a:avLst/>
          </a:prstGeom>
          <a:noFill/>
        </p:spPr>
        <p:txBody>
          <a:bodyPr wrap="none" rtlCol="0">
            <a:spAutoFit/>
          </a:bodyPr>
          <a:lstStyle/>
          <a:p>
            <a:r>
              <a:rPr lang="en-US" sz="3200" b="1" dirty="0" smtClean="0">
                <a:solidFill>
                  <a:schemeClr val="bg1">
                    <a:lumMod val="65000"/>
                  </a:schemeClr>
                </a:solidFill>
              </a:rPr>
              <a:t>Log off</a:t>
            </a:r>
            <a:endParaRPr lang="pl-PL" sz="3200" b="1" dirty="0">
              <a:solidFill>
                <a:schemeClr val="bg1">
                  <a:lumMod val="65000"/>
                </a:schemeClr>
              </a:solidFill>
            </a:endParaRPr>
          </a:p>
        </p:txBody>
      </p:sp>
      <p:sp>
        <p:nvSpPr>
          <p:cNvPr id="2" name="Isosceles Triangle 1">
            <a:extLst>
              <a:ext uri="{FF2B5EF4-FFF2-40B4-BE49-F238E27FC236}">
                <a16:creationId xmlns="" xmlns:a16="http://schemas.microsoft.com/office/drawing/2014/main" id="{93DE9F63-3A3C-41EF-89E1-FE37937528AB}"/>
              </a:ext>
            </a:extLst>
          </p:cNvPr>
          <p:cNvSpPr/>
          <p:nvPr/>
        </p:nvSpPr>
        <p:spPr>
          <a:xfrm rot="18700047">
            <a:off x="8532845" y="-20394"/>
            <a:ext cx="605944" cy="700716"/>
          </a:xfrm>
          <a:prstGeom prst="triangle">
            <a:avLst>
              <a:gd name="adj" fmla="val 18379"/>
            </a:avLst>
          </a:prstGeom>
          <a:gradFill>
            <a:gsLst>
              <a:gs pos="0">
                <a:schemeClr val="accent3">
                  <a:lumMod val="40000"/>
                  <a:lumOff val="60000"/>
                </a:schemeClr>
              </a:gs>
              <a:gs pos="46000">
                <a:schemeClr val="accent3">
                  <a:lumMod val="95000"/>
                  <a:lumOff val="5000"/>
                </a:schemeClr>
              </a:gs>
              <a:gs pos="100000">
                <a:schemeClr val="accent3">
                  <a:lumMod val="60000"/>
                </a:schemeClr>
              </a:gs>
            </a:gsLst>
            <a:path path="circle">
              <a:fillToRect l="50000" t="130000" r="50000" b="-30000"/>
            </a:path>
          </a:gradFill>
          <a:ln>
            <a:noFill/>
          </a:ln>
          <a:scene3d>
            <a:camera prst="perspectiveRelaxedModerately" fov="3300000"/>
            <a:lightRig rig="two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7" name="AutoShape 59"/>
          <p:cNvSpPr>
            <a:spLocks/>
          </p:cNvSpPr>
          <p:nvPr/>
        </p:nvSpPr>
        <p:spPr bwMode="auto">
          <a:xfrm>
            <a:off x="3489727" y="1701472"/>
            <a:ext cx="488901" cy="488067"/>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chemeClr val="bg1"/>
          </a:solidFill>
          <a:ln w="12700" cap="flat" cmpd="sng">
            <a:solidFill>
              <a:schemeClr val="bg1"/>
            </a:solidFill>
            <a:prstDash val="solid"/>
            <a:miter lim="0"/>
            <a:headEnd/>
            <a:tailEnd/>
          </a:ln>
          <a:effectLst/>
          <a:extLst/>
        </p:spPr>
        <p:txBody>
          <a:bodyPr lIns="50800" tIns="50800" rIns="50800" bIns="50800" anchor="ctr"/>
          <a:lstStyle/>
          <a:p>
            <a:pPr defTabSz="609585"/>
            <a:endParaRPr lang="en-US" sz="4000" dirty="0">
              <a:solidFill>
                <a:schemeClr val="bg1"/>
              </a:solidFill>
              <a:effectLst>
                <a:outerShdw blurRad="38100" dist="38100" dir="2700000" algn="tl">
                  <a:srgbClr val="000000"/>
                </a:outerShdw>
              </a:effectLst>
            </a:endParaRPr>
          </a:p>
        </p:txBody>
      </p:sp>
      <p:grpSp>
        <p:nvGrpSpPr>
          <p:cNvPr id="28" name="Group 27"/>
          <p:cNvGrpSpPr/>
          <p:nvPr/>
        </p:nvGrpSpPr>
        <p:grpSpPr>
          <a:xfrm>
            <a:off x="3441065" y="3158190"/>
            <a:ext cx="488901" cy="488067"/>
            <a:chOff x="2164728" y="1071199"/>
            <a:chExt cx="488901" cy="488067"/>
          </a:xfrm>
          <a:solidFill>
            <a:schemeClr val="bg1"/>
          </a:solidFill>
        </p:grpSpPr>
        <p:sp>
          <p:nvSpPr>
            <p:cNvPr id="29" name="AutoShape 128"/>
            <p:cNvSpPr>
              <a:spLocks/>
            </p:cNvSpPr>
            <p:nvPr/>
          </p:nvSpPr>
          <p:spPr bwMode="auto">
            <a:xfrm>
              <a:off x="2164728" y="1071199"/>
              <a:ext cx="488901" cy="4880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850" y="12150"/>
                  </a:moveTo>
                  <a:cubicBezTo>
                    <a:pt x="13851" y="12150"/>
                    <a:pt x="12926" y="11859"/>
                    <a:pt x="12124" y="11386"/>
                  </a:cubicBezTo>
                  <a:lnTo>
                    <a:pt x="11892" y="11618"/>
                  </a:lnTo>
                  <a:lnTo>
                    <a:pt x="11132" y="12377"/>
                  </a:lnTo>
                  <a:lnTo>
                    <a:pt x="9846" y="13663"/>
                  </a:lnTo>
                  <a:cubicBezTo>
                    <a:pt x="9593" y="13916"/>
                    <a:pt x="9451" y="14260"/>
                    <a:pt x="9451" y="14617"/>
                  </a:cubicBezTo>
                  <a:lnTo>
                    <a:pt x="9451" y="16200"/>
                  </a:lnTo>
                  <a:lnTo>
                    <a:pt x="8101" y="16200"/>
                  </a:lnTo>
                  <a:cubicBezTo>
                    <a:pt x="7356" y="16200"/>
                    <a:pt x="6751" y="16804"/>
                    <a:pt x="6751" y="17549"/>
                  </a:cubicBezTo>
                  <a:lnTo>
                    <a:pt x="6751" y="18900"/>
                  </a:lnTo>
                  <a:lnTo>
                    <a:pt x="5170" y="18900"/>
                  </a:lnTo>
                  <a:cubicBezTo>
                    <a:pt x="4812" y="18900"/>
                    <a:pt x="4469" y="19042"/>
                    <a:pt x="4216" y="19295"/>
                  </a:cubicBezTo>
                  <a:lnTo>
                    <a:pt x="3259" y="20252"/>
                  </a:lnTo>
                  <a:lnTo>
                    <a:pt x="1352" y="20249"/>
                  </a:lnTo>
                  <a:lnTo>
                    <a:pt x="1350" y="18326"/>
                  </a:lnTo>
                  <a:lnTo>
                    <a:pt x="9223" y="10467"/>
                  </a:lnTo>
                  <a:cubicBezTo>
                    <a:pt x="9223" y="10467"/>
                    <a:pt x="9223" y="10467"/>
                    <a:pt x="9224" y="10468"/>
                  </a:cubicBezTo>
                  <a:lnTo>
                    <a:pt x="10215" y="9477"/>
                  </a:lnTo>
                  <a:cubicBezTo>
                    <a:pt x="9741" y="8674"/>
                    <a:pt x="9451" y="7748"/>
                    <a:pt x="9451" y="6750"/>
                  </a:cubicBezTo>
                  <a:cubicBezTo>
                    <a:pt x="9451" y="3767"/>
                    <a:pt x="11869" y="1350"/>
                    <a:pt x="14850" y="1350"/>
                  </a:cubicBezTo>
                  <a:cubicBezTo>
                    <a:pt x="17832" y="1350"/>
                    <a:pt x="20250" y="3767"/>
                    <a:pt x="20250" y="6750"/>
                  </a:cubicBezTo>
                  <a:cubicBezTo>
                    <a:pt x="20250" y="9732"/>
                    <a:pt x="17832" y="12150"/>
                    <a:pt x="14850" y="12150"/>
                  </a:cubicBezTo>
                  <a:moveTo>
                    <a:pt x="14850" y="0"/>
                  </a:moveTo>
                  <a:cubicBezTo>
                    <a:pt x="11123" y="0"/>
                    <a:pt x="8101" y="3022"/>
                    <a:pt x="8101" y="6750"/>
                  </a:cubicBezTo>
                  <a:cubicBezTo>
                    <a:pt x="8101" y="7617"/>
                    <a:pt x="8283" y="8438"/>
                    <a:pt x="8582" y="9199"/>
                  </a:cubicBezTo>
                  <a:lnTo>
                    <a:pt x="383" y="17400"/>
                  </a:lnTo>
                  <a:cubicBezTo>
                    <a:pt x="146" y="17637"/>
                    <a:pt x="0" y="17863"/>
                    <a:pt x="0" y="18225"/>
                  </a:cubicBezTo>
                  <a:lnTo>
                    <a:pt x="0" y="20249"/>
                  </a:lnTo>
                  <a:cubicBezTo>
                    <a:pt x="0" y="20972"/>
                    <a:pt x="626" y="21599"/>
                    <a:pt x="1349" y="21599"/>
                  </a:cubicBezTo>
                  <a:lnTo>
                    <a:pt x="3374" y="21599"/>
                  </a:lnTo>
                  <a:cubicBezTo>
                    <a:pt x="3736" y="21599"/>
                    <a:pt x="3965" y="21455"/>
                    <a:pt x="4202" y="21219"/>
                  </a:cubicBezTo>
                  <a:lnTo>
                    <a:pt x="5170" y="20249"/>
                  </a:lnTo>
                  <a:lnTo>
                    <a:pt x="6751" y="20249"/>
                  </a:lnTo>
                  <a:cubicBezTo>
                    <a:pt x="7496" y="20249"/>
                    <a:pt x="8101" y="19645"/>
                    <a:pt x="8101" y="18900"/>
                  </a:cubicBezTo>
                  <a:lnTo>
                    <a:pt x="8101" y="17549"/>
                  </a:lnTo>
                  <a:lnTo>
                    <a:pt x="9451" y="17549"/>
                  </a:lnTo>
                  <a:cubicBezTo>
                    <a:pt x="10196" y="17549"/>
                    <a:pt x="10801" y="16945"/>
                    <a:pt x="10801" y="16200"/>
                  </a:cubicBezTo>
                  <a:lnTo>
                    <a:pt x="10801" y="14617"/>
                  </a:lnTo>
                  <a:lnTo>
                    <a:pt x="12400" y="13018"/>
                  </a:lnTo>
                  <a:cubicBezTo>
                    <a:pt x="13162" y="13317"/>
                    <a:pt x="13982" y="13500"/>
                    <a:pt x="14850" y="13500"/>
                  </a:cubicBezTo>
                  <a:cubicBezTo>
                    <a:pt x="18577" y="13500"/>
                    <a:pt x="21599" y="10477"/>
                    <a:pt x="21599" y="6750"/>
                  </a:cubicBezTo>
                  <a:cubicBezTo>
                    <a:pt x="21599" y="3022"/>
                    <a:pt x="18577" y="0"/>
                    <a:pt x="1485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30" name="AutoShape 129"/>
            <p:cNvSpPr>
              <a:spLocks/>
            </p:cNvSpPr>
            <p:nvPr/>
          </p:nvSpPr>
          <p:spPr bwMode="auto">
            <a:xfrm>
              <a:off x="2470082" y="1132103"/>
              <a:ext cx="121808" cy="121808"/>
            </a:xfrm>
            <a:custGeom>
              <a:avLst/>
              <a:gdLst>
                <a:gd name="T0" fmla="*/ 10800 w 21600"/>
                <a:gd name="T1" fmla="+- 0 10800 134"/>
                <a:gd name="T2" fmla="*/ 10800 h 21333"/>
                <a:gd name="T3" fmla="*/ 10800 w 21600"/>
                <a:gd name="T4" fmla="+- 0 10800 134"/>
                <a:gd name="T5" fmla="*/ 10800 h 21333"/>
                <a:gd name="T6" fmla="*/ 10800 w 21600"/>
                <a:gd name="T7" fmla="+- 0 10800 134"/>
                <a:gd name="T8" fmla="*/ 10800 h 21333"/>
                <a:gd name="T9" fmla="*/ 10800 w 21600"/>
                <a:gd name="T10" fmla="+- 0 10800 134"/>
                <a:gd name="T11" fmla="*/ 10800 h 21333"/>
              </a:gdLst>
              <a:ahLst/>
              <a:cxnLst>
                <a:cxn ang="0">
                  <a:pos x="T0" y="T2"/>
                </a:cxn>
                <a:cxn ang="0">
                  <a:pos x="T3" y="T5"/>
                </a:cxn>
                <a:cxn ang="0">
                  <a:pos x="T6" y="T8"/>
                </a:cxn>
                <a:cxn ang="0">
                  <a:pos x="T9" y="T11"/>
                </a:cxn>
              </a:cxnLst>
              <a:rect l="0" t="0" r="r" b="b"/>
              <a:pathLst>
                <a:path w="21600" h="21333">
                  <a:moveTo>
                    <a:pt x="13008" y="18684"/>
                  </a:moveTo>
                  <a:cubicBezTo>
                    <a:pt x="9017" y="15850"/>
                    <a:pt x="5542" y="12415"/>
                    <a:pt x="2694" y="8570"/>
                  </a:cubicBezTo>
                  <a:cubicBezTo>
                    <a:pt x="3736" y="5628"/>
                    <a:pt x="5693" y="3697"/>
                    <a:pt x="8585" y="2647"/>
                  </a:cubicBezTo>
                  <a:cubicBezTo>
                    <a:pt x="12578" y="5489"/>
                    <a:pt x="16048" y="8911"/>
                    <a:pt x="18889" y="12809"/>
                  </a:cubicBezTo>
                  <a:cubicBezTo>
                    <a:pt x="17836" y="15730"/>
                    <a:pt x="15883" y="17647"/>
                    <a:pt x="13008" y="18684"/>
                  </a:cubicBezTo>
                  <a:moveTo>
                    <a:pt x="21110" y="11295"/>
                  </a:moveTo>
                  <a:cubicBezTo>
                    <a:pt x="18081" y="7130"/>
                    <a:pt x="14396" y="3496"/>
                    <a:pt x="10161" y="484"/>
                  </a:cubicBezTo>
                  <a:cubicBezTo>
                    <a:pt x="9468" y="-8"/>
                    <a:pt x="8579" y="-134"/>
                    <a:pt x="7778" y="145"/>
                  </a:cubicBezTo>
                  <a:cubicBezTo>
                    <a:pt x="4027" y="1450"/>
                    <a:pt x="1463" y="3983"/>
                    <a:pt x="145" y="7687"/>
                  </a:cubicBezTo>
                  <a:cubicBezTo>
                    <a:pt x="46" y="7962"/>
                    <a:pt x="0" y="8252"/>
                    <a:pt x="0" y="8537"/>
                  </a:cubicBezTo>
                  <a:cubicBezTo>
                    <a:pt x="0" y="9071"/>
                    <a:pt x="167" y="9596"/>
                    <a:pt x="487" y="10041"/>
                  </a:cubicBezTo>
                  <a:cubicBezTo>
                    <a:pt x="3525" y="14213"/>
                    <a:pt x="7211" y="17850"/>
                    <a:pt x="11431" y="20850"/>
                  </a:cubicBezTo>
                  <a:cubicBezTo>
                    <a:pt x="12122" y="21338"/>
                    <a:pt x="13010" y="21466"/>
                    <a:pt x="13812" y="21188"/>
                  </a:cubicBezTo>
                  <a:cubicBezTo>
                    <a:pt x="17563" y="19893"/>
                    <a:pt x="20133" y="17356"/>
                    <a:pt x="21451" y="13647"/>
                  </a:cubicBezTo>
                  <a:cubicBezTo>
                    <a:pt x="21551" y="13372"/>
                    <a:pt x="21600" y="13081"/>
                    <a:pt x="21600" y="12796"/>
                  </a:cubicBezTo>
                  <a:cubicBezTo>
                    <a:pt x="21600" y="12265"/>
                    <a:pt x="21429" y="11740"/>
                    <a:pt x="21110" y="1129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grpSp>
      <p:sp>
        <p:nvSpPr>
          <p:cNvPr id="42" name="TextBox 41">
            <a:extLst>
              <a:ext uri="{FF2B5EF4-FFF2-40B4-BE49-F238E27FC236}">
                <a16:creationId xmlns="" xmlns:a16="http://schemas.microsoft.com/office/drawing/2014/main" id="{BB34466A-3A0B-4B55-B44F-687FBDC1C876}"/>
              </a:ext>
            </a:extLst>
          </p:cNvPr>
          <p:cNvSpPr txBox="1"/>
          <p:nvPr/>
        </p:nvSpPr>
        <p:spPr>
          <a:xfrm>
            <a:off x="4736721" y="220698"/>
            <a:ext cx="2777876" cy="584775"/>
          </a:xfrm>
          <a:prstGeom prst="rect">
            <a:avLst/>
          </a:prstGeom>
          <a:noFill/>
        </p:spPr>
        <p:txBody>
          <a:bodyPr wrap="none" rtlCol="0">
            <a:spAutoFit/>
          </a:bodyPr>
          <a:lstStyle/>
          <a:p>
            <a:r>
              <a:rPr lang="en-US" sz="3200" b="1" dirty="0" smtClean="0">
                <a:solidFill>
                  <a:schemeClr val="bg1">
                    <a:lumMod val="65000"/>
                  </a:schemeClr>
                </a:solidFill>
              </a:rPr>
              <a:t>DAILY ACTIVITY</a:t>
            </a:r>
            <a:endParaRPr lang="pl-PL" sz="3200" b="1" dirty="0">
              <a:solidFill>
                <a:schemeClr val="bg1">
                  <a:lumMod val="65000"/>
                </a:schemeClr>
              </a:solidFill>
            </a:endParaRPr>
          </a:p>
        </p:txBody>
      </p:sp>
      <p:grpSp>
        <p:nvGrpSpPr>
          <p:cNvPr id="43" name="Group 42"/>
          <p:cNvGrpSpPr/>
          <p:nvPr/>
        </p:nvGrpSpPr>
        <p:grpSpPr>
          <a:xfrm>
            <a:off x="6930244" y="4568740"/>
            <a:ext cx="411390" cy="411390"/>
            <a:chOff x="3141697" y="1071199"/>
            <a:chExt cx="488067" cy="488067"/>
          </a:xfrm>
          <a:solidFill>
            <a:schemeClr val="bg1">
              <a:lumMod val="75000"/>
            </a:schemeClr>
          </a:solidFill>
        </p:grpSpPr>
        <p:sp>
          <p:nvSpPr>
            <p:cNvPr id="44" name="AutoShape 126"/>
            <p:cNvSpPr>
              <a:spLocks/>
            </p:cNvSpPr>
            <p:nvPr/>
          </p:nvSpPr>
          <p:spPr bwMode="auto">
            <a:xfrm>
              <a:off x="3141697" y="1071199"/>
              <a:ext cx="488067" cy="4880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marL="0" marR="0" lvl="0" indent="0" algn="l" defTabSz="60958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bg1"/>
                </a:solidFill>
                <a:effectLst/>
                <a:uLnTx/>
                <a:uFillTx/>
                <a:latin typeface="Calibri" panose="020F0502020204030204"/>
                <a:ea typeface="+mn-ea"/>
                <a:cs typeface="+mn-cs"/>
              </a:endParaRPr>
            </a:p>
          </p:txBody>
        </p:sp>
        <p:sp>
          <p:nvSpPr>
            <p:cNvPr id="45" name="AutoShape 127"/>
            <p:cNvSpPr>
              <a:spLocks/>
            </p:cNvSpPr>
            <p:nvPr/>
          </p:nvSpPr>
          <p:spPr bwMode="auto">
            <a:xfrm>
              <a:off x="3339426" y="1147122"/>
              <a:ext cx="115133" cy="114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marL="0" marR="0" lvl="0" indent="0" algn="l" defTabSz="60958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bg1"/>
                </a:solidFill>
                <a:effectLst/>
                <a:uLnTx/>
                <a:uFillTx/>
                <a:latin typeface="Calibri" panose="020F0502020204030204"/>
                <a:ea typeface="+mn-ea"/>
                <a:cs typeface="+mn-cs"/>
              </a:endParaRPr>
            </a:p>
          </p:txBody>
        </p:sp>
      </p:grpSp>
      <p:grpSp>
        <p:nvGrpSpPr>
          <p:cNvPr id="46" name="Group 45"/>
          <p:cNvGrpSpPr/>
          <p:nvPr/>
        </p:nvGrpSpPr>
        <p:grpSpPr>
          <a:xfrm>
            <a:off x="8131394" y="1716517"/>
            <a:ext cx="399954" cy="426228"/>
            <a:chOff x="8087449" y="3034316"/>
            <a:chExt cx="488067" cy="473884"/>
          </a:xfrm>
          <a:solidFill>
            <a:schemeClr val="bg1"/>
          </a:solidFill>
        </p:grpSpPr>
        <p:sp>
          <p:nvSpPr>
            <p:cNvPr id="47" name="AutoShape 16"/>
            <p:cNvSpPr>
              <a:spLocks/>
            </p:cNvSpPr>
            <p:nvPr/>
          </p:nvSpPr>
          <p:spPr bwMode="auto">
            <a:xfrm>
              <a:off x="8331899" y="3293784"/>
              <a:ext cx="60904" cy="6173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4841"/>
                    <a:pt x="0" y="10800"/>
                  </a:cubicBezTo>
                  <a:cubicBezTo>
                    <a:pt x="0" y="16758"/>
                    <a:pt x="4838" y="21599"/>
                    <a:pt x="10800" y="21599"/>
                  </a:cubicBezTo>
                  <a:cubicBezTo>
                    <a:pt x="16761" y="21599"/>
                    <a:pt x="21600" y="16758"/>
                    <a:pt x="21600" y="10800"/>
                  </a:cubicBezTo>
                  <a:cubicBezTo>
                    <a:pt x="21600" y="4841"/>
                    <a:pt x="16761"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marL="0" marR="0" lvl="0" indent="0" algn="l" defTabSz="60958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 name="AutoShape 17"/>
            <p:cNvSpPr>
              <a:spLocks/>
            </p:cNvSpPr>
            <p:nvPr/>
          </p:nvSpPr>
          <p:spPr bwMode="auto">
            <a:xfrm>
              <a:off x="8087449" y="3034316"/>
              <a:ext cx="488067" cy="473884"/>
            </a:xfrm>
            <a:custGeom>
              <a:avLst/>
              <a:gdLst>
                <a:gd name="T0" fmla="*/ 10473 w 20946"/>
                <a:gd name="T1" fmla="*/ 10800 h 21600"/>
                <a:gd name="T2" fmla="*/ 10473 w 20946"/>
                <a:gd name="T3" fmla="*/ 10800 h 21600"/>
                <a:gd name="T4" fmla="*/ 10473 w 20946"/>
                <a:gd name="T5" fmla="*/ 10800 h 21600"/>
                <a:gd name="T6" fmla="*/ 10473 w 20946"/>
                <a:gd name="T7" fmla="*/ 10800 h 21600"/>
              </a:gdLst>
              <a:ahLst/>
              <a:cxnLst>
                <a:cxn ang="0">
                  <a:pos x="T0" y="T1"/>
                </a:cxn>
                <a:cxn ang="0">
                  <a:pos x="T2" y="T3"/>
                </a:cxn>
                <a:cxn ang="0">
                  <a:pos x="T4" y="T5"/>
                </a:cxn>
                <a:cxn ang="0">
                  <a:pos x="T6" y="T7"/>
                </a:cxn>
              </a:cxnLst>
              <a:rect l="0" t="0" r="r" b="b"/>
              <a:pathLst>
                <a:path w="20946" h="21600">
                  <a:moveTo>
                    <a:pt x="18509" y="15329"/>
                  </a:moveTo>
                  <a:lnTo>
                    <a:pt x="11782" y="15329"/>
                  </a:lnTo>
                  <a:cubicBezTo>
                    <a:pt x="10699" y="15329"/>
                    <a:pt x="9818" y="14391"/>
                    <a:pt x="9818" y="13238"/>
                  </a:cubicBezTo>
                  <a:cubicBezTo>
                    <a:pt x="9818" y="12086"/>
                    <a:pt x="10699" y="11148"/>
                    <a:pt x="11782" y="11148"/>
                  </a:cubicBezTo>
                  <a:lnTo>
                    <a:pt x="17673" y="11148"/>
                  </a:lnTo>
                  <a:cubicBezTo>
                    <a:pt x="18077" y="11142"/>
                    <a:pt x="18477" y="10934"/>
                    <a:pt x="18721" y="10588"/>
                  </a:cubicBezTo>
                  <a:cubicBezTo>
                    <a:pt x="18789" y="10491"/>
                    <a:pt x="18842" y="10381"/>
                    <a:pt x="18885" y="10267"/>
                  </a:cubicBezTo>
                  <a:cubicBezTo>
                    <a:pt x="18890" y="10251"/>
                    <a:pt x="18901" y="10239"/>
                    <a:pt x="18906" y="10224"/>
                  </a:cubicBezTo>
                  <a:cubicBezTo>
                    <a:pt x="19377" y="10880"/>
                    <a:pt x="19636" y="11686"/>
                    <a:pt x="19636" y="12541"/>
                  </a:cubicBezTo>
                  <a:cubicBezTo>
                    <a:pt x="19636" y="13613"/>
                    <a:pt x="19230" y="14607"/>
                    <a:pt x="18509" y="15329"/>
                  </a:cubicBezTo>
                  <a:moveTo>
                    <a:pt x="17673" y="17767"/>
                  </a:moveTo>
                  <a:cubicBezTo>
                    <a:pt x="17673" y="19114"/>
                    <a:pt x="16647" y="20206"/>
                    <a:pt x="15382" y="20206"/>
                  </a:cubicBezTo>
                  <a:lnTo>
                    <a:pt x="3600" y="20206"/>
                  </a:lnTo>
                  <a:cubicBezTo>
                    <a:pt x="2334" y="20206"/>
                    <a:pt x="1309" y="19114"/>
                    <a:pt x="1309" y="17767"/>
                  </a:cubicBezTo>
                  <a:lnTo>
                    <a:pt x="1309" y="6786"/>
                  </a:lnTo>
                  <a:cubicBezTo>
                    <a:pt x="1931" y="7334"/>
                    <a:pt x="2730" y="7664"/>
                    <a:pt x="3600" y="7664"/>
                  </a:cubicBezTo>
                  <a:lnTo>
                    <a:pt x="14400" y="7664"/>
                  </a:lnTo>
                  <a:lnTo>
                    <a:pt x="17018" y="7664"/>
                  </a:lnTo>
                  <a:cubicBezTo>
                    <a:pt x="17379" y="7664"/>
                    <a:pt x="17673" y="7976"/>
                    <a:pt x="17673" y="8361"/>
                  </a:cubicBezTo>
                  <a:lnTo>
                    <a:pt x="17673" y="9754"/>
                  </a:lnTo>
                  <a:lnTo>
                    <a:pt x="11782" y="9754"/>
                  </a:lnTo>
                  <a:cubicBezTo>
                    <a:pt x="9974" y="9754"/>
                    <a:pt x="8509" y="11314"/>
                    <a:pt x="8509" y="13238"/>
                  </a:cubicBezTo>
                  <a:cubicBezTo>
                    <a:pt x="8509" y="15163"/>
                    <a:pt x="9974" y="16722"/>
                    <a:pt x="11782" y="16722"/>
                  </a:cubicBezTo>
                  <a:lnTo>
                    <a:pt x="17673" y="16722"/>
                  </a:lnTo>
                  <a:cubicBezTo>
                    <a:pt x="17673" y="16722"/>
                    <a:pt x="17673" y="17767"/>
                    <a:pt x="17673" y="17767"/>
                  </a:cubicBezTo>
                  <a:close/>
                  <a:moveTo>
                    <a:pt x="16363" y="5574"/>
                  </a:moveTo>
                  <a:lnTo>
                    <a:pt x="16363" y="6270"/>
                  </a:lnTo>
                  <a:lnTo>
                    <a:pt x="14400" y="6270"/>
                  </a:lnTo>
                  <a:lnTo>
                    <a:pt x="3600" y="6270"/>
                  </a:lnTo>
                  <a:cubicBezTo>
                    <a:pt x="3246" y="6270"/>
                    <a:pt x="2916" y="6179"/>
                    <a:pt x="2617" y="6027"/>
                  </a:cubicBezTo>
                  <a:lnTo>
                    <a:pt x="2617" y="5574"/>
                  </a:lnTo>
                  <a:cubicBezTo>
                    <a:pt x="2617" y="5574"/>
                    <a:pt x="16363" y="5574"/>
                    <a:pt x="16363" y="5574"/>
                  </a:cubicBezTo>
                  <a:close/>
                  <a:moveTo>
                    <a:pt x="16363" y="4877"/>
                  </a:moveTo>
                  <a:lnTo>
                    <a:pt x="2617" y="4877"/>
                  </a:lnTo>
                  <a:lnTo>
                    <a:pt x="2617" y="4180"/>
                  </a:lnTo>
                  <a:lnTo>
                    <a:pt x="16363" y="4180"/>
                  </a:lnTo>
                  <a:cubicBezTo>
                    <a:pt x="16363" y="4180"/>
                    <a:pt x="16363" y="4877"/>
                    <a:pt x="16363" y="4877"/>
                  </a:cubicBezTo>
                  <a:close/>
                  <a:moveTo>
                    <a:pt x="16363" y="3483"/>
                  </a:moveTo>
                  <a:lnTo>
                    <a:pt x="2617" y="3483"/>
                  </a:lnTo>
                  <a:lnTo>
                    <a:pt x="2617" y="2787"/>
                  </a:lnTo>
                  <a:lnTo>
                    <a:pt x="16363" y="2787"/>
                  </a:lnTo>
                  <a:cubicBezTo>
                    <a:pt x="16363" y="2787"/>
                    <a:pt x="16363" y="3483"/>
                    <a:pt x="16363" y="3483"/>
                  </a:cubicBezTo>
                  <a:close/>
                  <a:moveTo>
                    <a:pt x="3600" y="1393"/>
                  </a:moveTo>
                  <a:lnTo>
                    <a:pt x="14400" y="1393"/>
                  </a:lnTo>
                  <a:lnTo>
                    <a:pt x="17018" y="1393"/>
                  </a:lnTo>
                  <a:cubicBezTo>
                    <a:pt x="17379" y="1393"/>
                    <a:pt x="17673" y="1705"/>
                    <a:pt x="17673" y="2090"/>
                  </a:cubicBezTo>
                  <a:lnTo>
                    <a:pt x="17673" y="3832"/>
                  </a:lnTo>
                  <a:lnTo>
                    <a:pt x="17673" y="4180"/>
                  </a:lnTo>
                  <a:lnTo>
                    <a:pt x="17673" y="6398"/>
                  </a:lnTo>
                  <a:cubicBezTo>
                    <a:pt x="17466" y="6321"/>
                    <a:pt x="17249" y="6270"/>
                    <a:pt x="17018" y="6270"/>
                  </a:cubicBezTo>
                  <a:lnTo>
                    <a:pt x="17018" y="5574"/>
                  </a:lnTo>
                  <a:lnTo>
                    <a:pt x="17018" y="4180"/>
                  </a:lnTo>
                  <a:lnTo>
                    <a:pt x="17018" y="2787"/>
                  </a:lnTo>
                  <a:cubicBezTo>
                    <a:pt x="17018" y="2401"/>
                    <a:pt x="16724" y="2090"/>
                    <a:pt x="16363" y="2090"/>
                  </a:cubicBezTo>
                  <a:lnTo>
                    <a:pt x="2617" y="2090"/>
                  </a:lnTo>
                  <a:cubicBezTo>
                    <a:pt x="2256" y="2090"/>
                    <a:pt x="1963" y="2401"/>
                    <a:pt x="1963" y="2787"/>
                  </a:cubicBezTo>
                  <a:lnTo>
                    <a:pt x="1963" y="4180"/>
                  </a:lnTo>
                  <a:lnTo>
                    <a:pt x="1963" y="5534"/>
                  </a:lnTo>
                  <a:cubicBezTo>
                    <a:pt x="1559" y="5094"/>
                    <a:pt x="1309" y="4495"/>
                    <a:pt x="1309" y="3832"/>
                  </a:cubicBezTo>
                  <a:cubicBezTo>
                    <a:pt x="1309" y="2485"/>
                    <a:pt x="2334" y="1393"/>
                    <a:pt x="3600" y="1393"/>
                  </a:cubicBezTo>
                  <a:moveTo>
                    <a:pt x="18983" y="8361"/>
                  </a:moveTo>
                  <a:lnTo>
                    <a:pt x="18982" y="8361"/>
                  </a:lnTo>
                  <a:lnTo>
                    <a:pt x="18982" y="4180"/>
                  </a:lnTo>
                  <a:lnTo>
                    <a:pt x="18982" y="3832"/>
                  </a:lnTo>
                  <a:lnTo>
                    <a:pt x="18982" y="2090"/>
                  </a:lnTo>
                  <a:cubicBezTo>
                    <a:pt x="18982" y="935"/>
                    <a:pt x="18102" y="0"/>
                    <a:pt x="17018" y="0"/>
                  </a:cubicBezTo>
                  <a:lnTo>
                    <a:pt x="14400" y="0"/>
                  </a:lnTo>
                  <a:lnTo>
                    <a:pt x="3600" y="0"/>
                  </a:lnTo>
                  <a:cubicBezTo>
                    <a:pt x="1614" y="0"/>
                    <a:pt x="0" y="1719"/>
                    <a:pt x="0" y="3832"/>
                  </a:cubicBezTo>
                  <a:lnTo>
                    <a:pt x="0" y="17767"/>
                  </a:lnTo>
                  <a:cubicBezTo>
                    <a:pt x="0" y="19880"/>
                    <a:pt x="1614" y="21600"/>
                    <a:pt x="3600" y="21600"/>
                  </a:cubicBezTo>
                  <a:lnTo>
                    <a:pt x="15382" y="21600"/>
                  </a:lnTo>
                  <a:cubicBezTo>
                    <a:pt x="17366" y="21600"/>
                    <a:pt x="18982" y="19880"/>
                    <a:pt x="18982" y="17767"/>
                  </a:cubicBezTo>
                  <a:lnTo>
                    <a:pt x="18982" y="16722"/>
                  </a:lnTo>
                  <a:lnTo>
                    <a:pt x="18983" y="16722"/>
                  </a:lnTo>
                  <a:cubicBezTo>
                    <a:pt x="21600" y="14631"/>
                    <a:pt x="21600" y="10452"/>
                    <a:pt x="18983" y="8361"/>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marL="0" marR="0" lvl="0" indent="0" algn="l" defTabSz="60958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49" name="Shape 4762"/>
          <p:cNvSpPr/>
          <p:nvPr/>
        </p:nvSpPr>
        <p:spPr>
          <a:xfrm>
            <a:off x="8288810" y="1501364"/>
            <a:ext cx="200678" cy="200678"/>
          </a:xfrm>
          <a:custGeom>
            <a:avLst/>
            <a:gdLst/>
            <a:ahLst/>
            <a:cxnLst/>
            <a:rect l="0" t="0" r="0" b="0"/>
            <a:pathLst>
              <a:path w="120000" h="120000" extrusionOk="0">
                <a:moveTo>
                  <a:pt x="53811" y="81777"/>
                </a:moveTo>
                <a:cubicBezTo>
                  <a:pt x="52850" y="82572"/>
                  <a:pt x="51972" y="83027"/>
                  <a:pt x="50466" y="83138"/>
                </a:cubicBezTo>
                <a:lnTo>
                  <a:pt x="50466" y="73061"/>
                </a:lnTo>
                <a:cubicBezTo>
                  <a:pt x="51105" y="73233"/>
                  <a:pt x="51377" y="73438"/>
                  <a:pt x="51988" y="73666"/>
                </a:cubicBezTo>
                <a:cubicBezTo>
                  <a:pt x="52605" y="73900"/>
                  <a:pt x="53155" y="74205"/>
                  <a:pt x="53644" y="74577"/>
                </a:cubicBezTo>
                <a:cubicBezTo>
                  <a:pt x="54133" y="74950"/>
                  <a:pt x="54522" y="75416"/>
                  <a:pt x="54816" y="75961"/>
                </a:cubicBezTo>
                <a:cubicBezTo>
                  <a:pt x="55111" y="76511"/>
                  <a:pt x="55255" y="77188"/>
                  <a:pt x="55255" y="77994"/>
                </a:cubicBezTo>
                <a:cubicBezTo>
                  <a:pt x="55255" y="79722"/>
                  <a:pt x="54772" y="80983"/>
                  <a:pt x="53811" y="81777"/>
                </a:cubicBezTo>
                <a:moveTo>
                  <a:pt x="47950" y="67222"/>
                </a:moveTo>
                <a:cubicBezTo>
                  <a:pt x="47366" y="67077"/>
                  <a:pt x="47144" y="66894"/>
                  <a:pt x="46572" y="66683"/>
                </a:cubicBezTo>
                <a:cubicBezTo>
                  <a:pt x="46000" y="66466"/>
                  <a:pt x="45494" y="66183"/>
                  <a:pt x="45066" y="65838"/>
                </a:cubicBezTo>
                <a:cubicBezTo>
                  <a:pt x="44633" y="65494"/>
                  <a:pt x="44272" y="65077"/>
                  <a:pt x="43994" y="64583"/>
                </a:cubicBezTo>
                <a:cubicBezTo>
                  <a:pt x="43716" y="64094"/>
                  <a:pt x="43577" y="63505"/>
                  <a:pt x="43577" y="62811"/>
                </a:cubicBezTo>
                <a:cubicBezTo>
                  <a:pt x="43577" y="61283"/>
                  <a:pt x="43988" y="60194"/>
                  <a:pt x="44816" y="59544"/>
                </a:cubicBezTo>
                <a:cubicBezTo>
                  <a:pt x="45633" y="58894"/>
                  <a:pt x="46444" y="58572"/>
                  <a:pt x="47950" y="58572"/>
                </a:cubicBezTo>
                <a:cubicBezTo>
                  <a:pt x="47950" y="58572"/>
                  <a:pt x="47950" y="67222"/>
                  <a:pt x="47950" y="67222"/>
                </a:cubicBezTo>
                <a:close/>
                <a:moveTo>
                  <a:pt x="56972" y="70683"/>
                </a:moveTo>
                <a:cubicBezTo>
                  <a:pt x="56050" y="69961"/>
                  <a:pt x="54988" y="69372"/>
                  <a:pt x="53794" y="68911"/>
                </a:cubicBezTo>
                <a:cubicBezTo>
                  <a:pt x="52588" y="68450"/>
                  <a:pt x="51722" y="68044"/>
                  <a:pt x="50466" y="67700"/>
                </a:cubicBezTo>
                <a:lnTo>
                  <a:pt x="50466" y="58572"/>
                </a:lnTo>
                <a:cubicBezTo>
                  <a:pt x="51972" y="58572"/>
                  <a:pt x="52711" y="58961"/>
                  <a:pt x="53394" y="59738"/>
                </a:cubicBezTo>
                <a:cubicBezTo>
                  <a:pt x="54077" y="60516"/>
                  <a:pt x="54444" y="61644"/>
                  <a:pt x="54500" y="63116"/>
                </a:cubicBezTo>
                <a:lnTo>
                  <a:pt x="59272" y="63116"/>
                </a:lnTo>
                <a:cubicBezTo>
                  <a:pt x="59272" y="61700"/>
                  <a:pt x="59027" y="60461"/>
                  <a:pt x="58538" y="59388"/>
                </a:cubicBezTo>
                <a:cubicBezTo>
                  <a:pt x="58055" y="58327"/>
                  <a:pt x="57394" y="57444"/>
                  <a:pt x="56572" y="56755"/>
                </a:cubicBezTo>
                <a:cubicBezTo>
                  <a:pt x="55750" y="56061"/>
                  <a:pt x="54777" y="55544"/>
                  <a:pt x="53661" y="55194"/>
                </a:cubicBezTo>
                <a:cubicBezTo>
                  <a:pt x="52550" y="54850"/>
                  <a:pt x="51722" y="54677"/>
                  <a:pt x="50466" y="54677"/>
                </a:cubicBezTo>
                <a:lnTo>
                  <a:pt x="50466" y="51838"/>
                </a:lnTo>
                <a:lnTo>
                  <a:pt x="47950" y="51838"/>
                </a:lnTo>
                <a:lnTo>
                  <a:pt x="47950" y="54677"/>
                </a:lnTo>
                <a:cubicBezTo>
                  <a:pt x="46694" y="54677"/>
                  <a:pt x="45850" y="54866"/>
                  <a:pt x="44711" y="55238"/>
                </a:cubicBezTo>
                <a:cubicBezTo>
                  <a:pt x="43566" y="55616"/>
                  <a:pt x="42555" y="56155"/>
                  <a:pt x="41672" y="56861"/>
                </a:cubicBezTo>
                <a:cubicBezTo>
                  <a:pt x="40794" y="57572"/>
                  <a:pt x="40100" y="58450"/>
                  <a:pt x="39583" y="59500"/>
                </a:cubicBezTo>
                <a:cubicBezTo>
                  <a:pt x="39066" y="60550"/>
                  <a:pt x="38805" y="61772"/>
                  <a:pt x="38805" y="63155"/>
                </a:cubicBezTo>
                <a:cubicBezTo>
                  <a:pt x="38805" y="64744"/>
                  <a:pt x="39083" y="66066"/>
                  <a:pt x="39644" y="67138"/>
                </a:cubicBezTo>
                <a:cubicBezTo>
                  <a:pt x="40205" y="68205"/>
                  <a:pt x="40933" y="69088"/>
                  <a:pt x="41838" y="69794"/>
                </a:cubicBezTo>
                <a:cubicBezTo>
                  <a:pt x="42744" y="70505"/>
                  <a:pt x="43766" y="71077"/>
                  <a:pt x="44894" y="71527"/>
                </a:cubicBezTo>
                <a:cubicBezTo>
                  <a:pt x="46027" y="71977"/>
                  <a:pt x="46811" y="72355"/>
                  <a:pt x="47950" y="72672"/>
                </a:cubicBezTo>
                <a:lnTo>
                  <a:pt x="47950" y="83138"/>
                </a:lnTo>
                <a:cubicBezTo>
                  <a:pt x="46027" y="83083"/>
                  <a:pt x="45000" y="82511"/>
                  <a:pt x="44166" y="81411"/>
                </a:cubicBezTo>
                <a:cubicBezTo>
                  <a:pt x="43327" y="80316"/>
                  <a:pt x="42922" y="78816"/>
                  <a:pt x="42950" y="76911"/>
                </a:cubicBezTo>
                <a:lnTo>
                  <a:pt x="38177" y="76911"/>
                </a:lnTo>
                <a:cubicBezTo>
                  <a:pt x="38150" y="78527"/>
                  <a:pt x="38377" y="79955"/>
                  <a:pt x="38866" y="81194"/>
                </a:cubicBezTo>
                <a:cubicBezTo>
                  <a:pt x="39361" y="82438"/>
                  <a:pt x="40050" y="83483"/>
                  <a:pt x="40938" y="84333"/>
                </a:cubicBezTo>
                <a:cubicBezTo>
                  <a:pt x="41833" y="85183"/>
                  <a:pt x="42905" y="85838"/>
                  <a:pt x="44166" y="86300"/>
                </a:cubicBezTo>
                <a:cubicBezTo>
                  <a:pt x="45422" y="86761"/>
                  <a:pt x="46444" y="87005"/>
                  <a:pt x="47950" y="87038"/>
                </a:cubicBezTo>
                <a:lnTo>
                  <a:pt x="47950" y="89994"/>
                </a:lnTo>
                <a:lnTo>
                  <a:pt x="50466" y="89994"/>
                </a:lnTo>
                <a:lnTo>
                  <a:pt x="50466" y="87038"/>
                </a:lnTo>
                <a:cubicBezTo>
                  <a:pt x="51861" y="86977"/>
                  <a:pt x="52800" y="86738"/>
                  <a:pt x="54000" y="86322"/>
                </a:cubicBezTo>
                <a:cubicBezTo>
                  <a:pt x="55200" y="85905"/>
                  <a:pt x="56244" y="85300"/>
                  <a:pt x="57138" y="84505"/>
                </a:cubicBezTo>
                <a:cubicBezTo>
                  <a:pt x="58027" y="83711"/>
                  <a:pt x="58738" y="82716"/>
                  <a:pt x="59255" y="81516"/>
                </a:cubicBezTo>
                <a:cubicBezTo>
                  <a:pt x="59766" y="80327"/>
                  <a:pt x="60027" y="78916"/>
                  <a:pt x="60027" y="77300"/>
                </a:cubicBezTo>
                <a:cubicBezTo>
                  <a:pt x="60027" y="75744"/>
                  <a:pt x="59750" y="74433"/>
                  <a:pt x="59188" y="73366"/>
                </a:cubicBezTo>
                <a:cubicBezTo>
                  <a:pt x="58633" y="72300"/>
                  <a:pt x="57894" y="71405"/>
                  <a:pt x="56972" y="70683"/>
                </a:cubicBezTo>
                <a:moveTo>
                  <a:pt x="70911" y="0"/>
                </a:moveTo>
                <a:cubicBezTo>
                  <a:pt x="55105" y="0"/>
                  <a:pt x="41088" y="7500"/>
                  <a:pt x="32105" y="19094"/>
                </a:cubicBezTo>
                <a:cubicBezTo>
                  <a:pt x="35133" y="18105"/>
                  <a:pt x="38277" y="17400"/>
                  <a:pt x="41511" y="16950"/>
                </a:cubicBezTo>
                <a:cubicBezTo>
                  <a:pt x="49266" y="9855"/>
                  <a:pt x="59566" y="5483"/>
                  <a:pt x="70911" y="5483"/>
                </a:cubicBezTo>
                <a:cubicBezTo>
                  <a:pt x="94994" y="5483"/>
                  <a:pt x="114516" y="25011"/>
                  <a:pt x="114516" y="49088"/>
                </a:cubicBezTo>
                <a:cubicBezTo>
                  <a:pt x="114516" y="60433"/>
                  <a:pt x="110150" y="70733"/>
                  <a:pt x="103050" y="78488"/>
                </a:cubicBezTo>
                <a:cubicBezTo>
                  <a:pt x="102600" y="81722"/>
                  <a:pt x="101894" y="84866"/>
                  <a:pt x="100905" y="87894"/>
                </a:cubicBezTo>
                <a:cubicBezTo>
                  <a:pt x="112500" y="78911"/>
                  <a:pt x="120000" y="64894"/>
                  <a:pt x="120000" y="49088"/>
                </a:cubicBezTo>
                <a:cubicBezTo>
                  <a:pt x="120000" y="21977"/>
                  <a:pt x="98022" y="0"/>
                  <a:pt x="70911" y="0"/>
                </a:cubicBezTo>
                <a:moveTo>
                  <a:pt x="49088" y="114516"/>
                </a:moveTo>
                <a:cubicBezTo>
                  <a:pt x="25005" y="114516"/>
                  <a:pt x="5483" y="94988"/>
                  <a:pt x="5483" y="70911"/>
                </a:cubicBezTo>
                <a:cubicBezTo>
                  <a:pt x="5483" y="46827"/>
                  <a:pt x="25005" y="27305"/>
                  <a:pt x="49088" y="27305"/>
                </a:cubicBezTo>
                <a:cubicBezTo>
                  <a:pt x="73177" y="27305"/>
                  <a:pt x="92694" y="46827"/>
                  <a:pt x="92694" y="70911"/>
                </a:cubicBezTo>
                <a:cubicBezTo>
                  <a:pt x="92694" y="94988"/>
                  <a:pt x="73177" y="114516"/>
                  <a:pt x="49088" y="114516"/>
                </a:cubicBezTo>
                <a:moveTo>
                  <a:pt x="49088" y="21816"/>
                </a:moveTo>
                <a:cubicBezTo>
                  <a:pt x="21977" y="21816"/>
                  <a:pt x="0" y="43800"/>
                  <a:pt x="0" y="70911"/>
                </a:cubicBezTo>
                <a:cubicBezTo>
                  <a:pt x="0" y="98022"/>
                  <a:pt x="21977" y="120000"/>
                  <a:pt x="49088" y="120000"/>
                </a:cubicBezTo>
                <a:cubicBezTo>
                  <a:pt x="76200" y="120000"/>
                  <a:pt x="98183" y="98022"/>
                  <a:pt x="98183" y="70911"/>
                </a:cubicBezTo>
                <a:cubicBezTo>
                  <a:pt x="98183" y="43800"/>
                  <a:pt x="76200" y="21816"/>
                  <a:pt x="49088" y="21816"/>
                </a:cubicBezTo>
              </a:path>
            </a:pathLst>
          </a:custGeom>
          <a:solidFill>
            <a:schemeClr val="bg1"/>
          </a:solidFill>
          <a:ln>
            <a:noFill/>
          </a:ln>
        </p:spPr>
        <p:txBody>
          <a:bodyPr lIns="19038" tIns="19038" rIns="19038" bIns="19038"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Arial" panose="020B0604020202020204" pitchFamily="34" charset="0"/>
              <a:ea typeface="Lato"/>
              <a:cs typeface="Arial" panose="020B0604020202020204" pitchFamily="34" charset="0"/>
              <a:sym typeface="Lato"/>
            </a:endParaRPr>
          </a:p>
        </p:txBody>
      </p:sp>
      <p:sp>
        <p:nvSpPr>
          <p:cNvPr id="63" name="Freeform 5"/>
          <p:cNvSpPr>
            <a:spLocks noEditPoints="1"/>
          </p:cNvSpPr>
          <p:nvPr/>
        </p:nvSpPr>
        <p:spPr bwMode="auto">
          <a:xfrm>
            <a:off x="8288810" y="3210907"/>
            <a:ext cx="485076" cy="587198"/>
          </a:xfrm>
          <a:custGeom>
            <a:avLst/>
            <a:gdLst>
              <a:gd name="T0" fmla="*/ 791 w 812"/>
              <a:gd name="T1" fmla="*/ 578 h 983"/>
              <a:gd name="T2" fmla="*/ 697 w 812"/>
              <a:gd name="T3" fmla="*/ 481 h 983"/>
              <a:gd name="T4" fmla="*/ 543 w 812"/>
              <a:gd name="T5" fmla="*/ 441 h 983"/>
              <a:gd name="T6" fmla="*/ 504 w 812"/>
              <a:gd name="T7" fmla="*/ 400 h 983"/>
              <a:gd name="T8" fmla="*/ 541 w 812"/>
              <a:gd name="T9" fmla="*/ 311 h 983"/>
              <a:gd name="T10" fmla="*/ 543 w 812"/>
              <a:gd name="T11" fmla="*/ 311 h 983"/>
              <a:gd name="T12" fmla="*/ 571 w 812"/>
              <a:gd name="T13" fmla="*/ 222 h 983"/>
              <a:gd name="T14" fmla="*/ 584 w 812"/>
              <a:gd name="T15" fmla="*/ 153 h 983"/>
              <a:gd name="T16" fmla="*/ 524 w 812"/>
              <a:gd name="T17" fmla="*/ 34 h 983"/>
              <a:gd name="T18" fmla="*/ 486 w 812"/>
              <a:gd name="T19" fmla="*/ 16 h 983"/>
              <a:gd name="T20" fmla="*/ 371 w 812"/>
              <a:gd name="T21" fmla="*/ 0 h 983"/>
              <a:gd name="T22" fmla="*/ 315 w 812"/>
              <a:gd name="T23" fmla="*/ 29 h 983"/>
              <a:gd name="T24" fmla="*/ 256 w 812"/>
              <a:gd name="T25" fmla="*/ 49 h 983"/>
              <a:gd name="T26" fmla="*/ 227 w 812"/>
              <a:gd name="T27" fmla="*/ 128 h 983"/>
              <a:gd name="T28" fmla="*/ 237 w 812"/>
              <a:gd name="T29" fmla="*/ 227 h 983"/>
              <a:gd name="T30" fmla="*/ 261 w 812"/>
              <a:gd name="T31" fmla="*/ 311 h 983"/>
              <a:gd name="T32" fmla="*/ 262 w 812"/>
              <a:gd name="T33" fmla="*/ 311 h 983"/>
              <a:gd name="T34" fmla="*/ 280 w 812"/>
              <a:gd name="T35" fmla="*/ 352 h 983"/>
              <a:gd name="T36" fmla="*/ 286 w 812"/>
              <a:gd name="T37" fmla="*/ 420 h 983"/>
              <a:gd name="T38" fmla="*/ 190 w 812"/>
              <a:gd name="T39" fmla="*/ 462 h 983"/>
              <a:gd name="T40" fmla="*/ 41 w 812"/>
              <a:gd name="T41" fmla="*/ 534 h 983"/>
              <a:gd name="T42" fmla="*/ 21 w 812"/>
              <a:gd name="T43" fmla="*/ 579 h 983"/>
              <a:gd name="T44" fmla="*/ 60 w 812"/>
              <a:gd name="T45" fmla="*/ 924 h 983"/>
              <a:gd name="T46" fmla="*/ 406 w 812"/>
              <a:gd name="T47" fmla="*/ 983 h 983"/>
              <a:gd name="T48" fmla="*/ 753 w 812"/>
              <a:gd name="T49" fmla="*/ 924 h 983"/>
              <a:gd name="T50" fmla="*/ 791 w 812"/>
              <a:gd name="T51" fmla="*/ 579 h 983"/>
              <a:gd name="T52" fmla="*/ 410 w 812"/>
              <a:gd name="T53" fmla="*/ 542 h 983"/>
              <a:gd name="T54" fmla="*/ 526 w 812"/>
              <a:gd name="T55" fmla="*/ 464 h 983"/>
              <a:gd name="T56" fmla="*/ 342 w 812"/>
              <a:gd name="T57" fmla="*/ 589 h 983"/>
              <a:gd name="T58" fmla="*/ 308 w 812"/>
              <a:gd name="T59" fmla="*/ 437 h 983"/>
              <a:gd name="T60" fmla="*/ 402 w 812"/>
              <a:gd name="T61" fmla="*/ 542 h 983"/>
              <a:gd name="T62" fmla="*/ 755 w 812"/>
              <a:gd name="T63" fmla="*/ 857 h 983"/>
              <a:gd name="T64" fmla="*/ 406 w 812"/>
              <a:gd name="T65" fmla="*/ 928 h 983"/>
              <a:gd name="T66" fmla="*/ 58 w 812"/>
              <a:gd name="T67" fmla="*/ 857 h 983"/>
              <a:gd name="T68" fmla="*/ 73 w 812"/>
              <a:gd name="T69" fmla="*/ 595 h 983"/>
              <a:gd name="T70" fmla="*/ 135 w 812"/>
              <a:gd name="T71" fmla="*/ 532 h 983"/>
              <a:gd name="T72" fmla="*/ 272 w 812"/>
              <a:gd name="T73" fmla="*/ 499 h 983"/>
              <a:gd name="T74" fmla="*/ 332 w 812"/>
              <a:gd name="T75" fmla="*/ 633 h 983"/>
              <a:gd name="T76" fmla="*/ 378 w 812"/>
              <a:gd name="T77" fmla="*/ 597 h 983"/>
              <a:gd name="T78" fmla="*/ 327 w 812"/>
              <a:gd name="T79" fmla="*/ 840 h 983"/>
              <a:gd name="T80" fmla="*/ 486 w 812"/>
              <a:gd name="T81" fmla="*/ 840 h 983"/>
              <a:gd name="T82" fmla="*/ 435 w 812"/>
              <a:gd name="T83" fmla="*/ 597 h 983"/>
              <a:gd name="T84" fmla="*/ 481 w 812"/>
              <a:gd name="T85" fmla="*/ 633 h 983"/>
              <a:gd name="T86" fmla="*/ 541 w 812"/>
              <a:gd name="T87" fmla="*/ 499 h 983"/>
              <a:gd name="T88" fmla="*/ 677 w 812"/>
              <a:gd name="T89" fmla="*/ 532 h 983"/>
              <a:gd name="T90" fmla="*/ 739 w 812"/>
              <a:gd name="T91" fmla="*/ 595 h 983"/>
              <a:gd name="T92" fmla="*/ 755 w 812"/>
              <a:gd name="T93" fmla="*/ 857 h 9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2" h="983">
                <a:moveTo>
                  <a:pt x="791" y="579"/>
                </a:moveTo>
                <a:cubicBezTo>
                  <a:pt x="791" y="578"/>
                  <a:pt x="791" y="578"/>
                  <a:pt x="791" y="578"/>
                </a:cubicBezTo>
                <a:cubicBezTo>
                  <a:pt x="790" y="570"/>
                  <a:pt x="786" y="553"/>
                  <a:pt x="772" y="534"/>
                </a:cubicBezTo>
                <a:cubicBezTo>
                  <a:pt x="756" y="511"/>
                  <a:pt x="730" y="494"/>
                  <a:pt x="697" y="481"/>
                </a:cubicBezTo>
                <a:cubicBezTo>
                  <a:pt x="674" y="471"/>
                  <a:pt x="647" y="467"/>
                  <a:pt x="622" y="462"/>
                </a:cubicBezTo>
                <a:cubicBezTo>
                  <a:pt x="595" y="457"/>
                  <a:pt x="567" y="452"/>
                  <a:pt x="543" y="441"/>
                </a:cubicBezTo>
                <a:cubicBezTo>
                  <a:pt x="521" y="418"/>
                  <a:pt x="521" y="418"/>
                  <a:pt x="521" y="418"/>
                </a:cubicBezTo>
                <a:cubicBezTo>
                  <a:pt x="504" y="400"/>
                  <a:pt x="504" y="400"/>
                  <a:pt x="504" y="400"/>
                </a:cubicBezTo>
                <a:cubicBezTo>
                  <a:pt x="512" y="384"/>
                  <a:pt x="520" y="367"/>
                  <a:pt x="528" y="347"/>
                </a:cubicBezTo>
                <a:cubicBezTo>
                  <a:pt x="533" y="336"/>
                  <a:pt x="537" y="324"/>
                  <a:pt x="541" y="311"/>
                </a:cubicBezTo>
                <a:cubicBezTo>
                  <a:pt x="542" y="311"/>
                  <a:pt x="542" y="311"/>
                  <a:pt x="542" y="311"/>
                </a:cubicBezTo>
                <a:cubicBezTo>
                  <a:pt x="542" y="311"/>
                  <a:pt x="542" y="311"/>
                  <a:pt x="543" y="311"/>
                </a:cubicBezTo>
                <a:cubicBezTo>
                  <a:pt x="551" y="311"/>
                  <a:pt x="565" y="296"/>
                  <a:pt x="566" y="287"/>
                </a:cubicBezTo>
                <a:cubicBezTo>
                  <a:pt x="571" y="222"/>
                  <a:pt x="571" y="222"/>
                  <a:pt x="571" y="222"/>
                </a:cubicBezTo>
                <a:cubicBezTo>
                  <a:pt x="572" y="216"/>
                  <a:pt x="569" y="210"/>
                  <a:pt x="564" y="206"/>
                </a:cubicBezTo>
                <a:cubicBezTo>
                  <a:pt x="584" y="153"/>
                  <a:pt x="584" y="153"/>
                  <a:pt x="584" y="153"/>
                </a:cubicBezTo>
                <a:cubicBezTo>
                  <a:pt x="589" y="141"/>
                  <a:pt x="587" y="128"/>
                  <a:pt x="580" y="117"/>
                </a:cubicBezTo>
                <a:cubicBezTo>
                  <a:pt x="524" y="34"/>
                  <a:pt x="524" y="34"/>
                  <a:pt x="524" y="34"/>
                </a:cubicBezTo>
                <a:cubicBezTo>
                  <a:pt x="518" y="25"/>
                  <a:pt x="508" y="19"/>
                  <a:pt x="497" y="18"/>
                </a:cubicBezTo>
                <a:cubicBezTo>
                  <a:pt x="486" y="16"/>
                  <a:pt x="486" y="16"/>
                  <a:pt x="486" y="16"/>
                </a:cubicBezTo>
                <a:cubicBezTo>
                  <a:pt x="455" y="12"/>
                  <a:pt x="404" y="4"/>
                  <a:pt x="377" y="0"/>
                </a:cubicBezTo>
                <a:cubicBezTo>
                  <a:pt x="375" y="0"/>
                  <a:pt x="373" y="0"/>
                  <a:pt x="371" y="0"/>
                </a:cubicBezTo>
                <a:cubicBezTo>
                  <a:pt x="363" y="0"/>
                  <a:pt x="356" y="2"/>
                  <a:pt x="350" y="6"/>
                </a:cubicBezTo>
                <a:cubicBezTo>
                  <a:pt x="315" y="29"/>
                  <a:pt x="315" y="29"/>
                  <a:pt x="315" y="29"/>
                </a:cubicBezTo>
                <a:cubicBezTo>
                  <a:pt x="291" y="28"/>
                  <a:pt x="291" y="28"/>
                  <a:pt x="291" y="28"/>
                </a:cubicBezTo>
                <a:cubicBezTo>
                  <a:pt x="276" y="28"/>
                  <a:pt x="263" y="36"/>
                  <a:pt x="256" y="49"/>
                </a:cubicBezTo>
                <a:cubicBezTo>
                  <a:pt x="247" y="66"/>
                  <a:pt x="235" y="93"/>
                  <a:pt x="230" y="103"/>
                </a:cubicBezTo>
                <a:cubicBezTo>
                  <a:pt x="226" y="111"/>
                  <a:pt x="225" y="120"/>
                  <a:pt x="227" y="128"/>
                </a:cubicBezTo>
                <a:cubicBezTo>
                  <a:pt x="229" y="142"/>
                  <a:pt x="235" y="170"/>
                  <a:pt x="243" y="212"/>
                </a:cubicBezTo>
                <a:cubicBezTo>
                  <a:pt x="239" y="216"/>
                  <a:pt x="236" y="221"/>
                  <a:pt x="237" y="227"/>
                </a:cubicBezTo>
                <a:cubicBezTo>
                  <a:pt x="242" y="292"/>
                  <a:pt x="242" y="292"/>
                  <a:pt x="242" y="292"/>
                </a:cubicBezTo>
                <a:cubicBezTo>
                  <a:pt x="243" y="304"/>
                  <a:pt x="257" y="311"/>
                  <a:pt x="261" y="311"/>
                </a:cubicBezTo>
                <a:cubicBezTo>
                  <a:pt x="262" y="311"/>
                  <a:pt x="262" y="311"/>
                  <a:pt x="262" y="311"/>
                </a:cubicBezTo>
                <a:cubicBezTo>
                  <a:pt x="262" y="311"/>
                  <a:pt x="262" y="311"/>
                  <a:pt x="262" y="311"/>
                </a:cubicBezTo>
                <a:cubicBezTo>
                  <a:pt x="263" y="310"/>
                  <a:pt x="264" y="310"/>
                  <a:pt x="265" y="310"/>
                </a:cubicBezTo>
                <a:cubicBezTo>
                  <a:pt x="269" y="324"/>
                  <a:pt x="274" y="338"/>
                  <a:pt x="280" y="352"/>
                </a:cubicBezTo>
                <a:cubicBezTo>
                  <a:pt x="287" y="370"/>
                  <a:pt x="294" y="386"/>
                  <a:pt x="302" y="400"/>
                </a:cubicBezTo>
                <a:cubicBezTo>
                  <a:pt x="286" y="420"/>
                  <a:pt x="286" y="420"/>
                  <a:pt x="286" y="420"/>
                </a:cubicBezTo>
                <a:cubicBezTo>
                  <a:pt x="269" y="441"/>
                  <a:pt x="269" y="441"/>
                  <a:pt x="269" y="441"/>
                </a:cubicBezTo>
                <a:cubicBezTo>
                  <a:pt x="245" y="452"/>
                  <a:pt x="217" y="457"/>
                  <a:pt x="190" y="462"/>
                </a:cubicBezTo>
                <a:cubicBezTo>
                  <a:pt x="165" y="467"/>
                  <a:pt x="139" y="471"/>
                  <a:pt x="115" y="481"/>
                </a:cubicBezTo>
                <a:cubicBezTo>
                  <a:pt x="82" y="494"/>
                  <a:pt x="57" y="512"/>
                  <a:pt x="41" y="534"/>
                </a:cubicBezTo>
                <a:cubicBezTo>
                  <a:pt x="26" y="553"/>
                  <a:pt x="23" y="570"/>
                  <a:pt x="21" y="578"/>
                </a:cubicBezTo>
                <a:cubicBezTo>
                  <a:pt x="21" y="578"/>
                  <a:pt x="21" y="578"/>
                  <a:pt x="21" y="579"/>
                </a:cubicBezTo>
                <a:cubicBezTo>
                  <a:pt x="13" y="605"/>
                  <a:pt x="3" y="749"/>
                  <a:pt x="1" y="844"/>
                </a:cubicBezTo>
                <a:cubicBezTo>
                  <a:pt x="0" y="869"/>
                  <a:pt x="7" y="901"/>
                  <a:pt x="60" y="924"/>
                </a:cubicBezTo>
                <a:cubicBezTo>
                  <a:pt x="115" y="949"/>
                  <a:pt x="190" y="966"/>
                  <a:pt x="283" y="975"/>
                </a:cubicBezTo>
                <a:cubicBezTo>
                  <a:pt x="353" y="982"/>
                  <a:pt x="406" y="983"/>
                  <a:pt x="406" y="983"/>
                </a:cubicBezTo>
                <a:cubicBezTo>
                  <a:pt x="408" y="983"/>
                  <a:pt x="612" y="982"/>
                  <a:pt x="752" y="925"/>
                </a:cubicBezTo>
                <a:cubicBezTo>
                  <a:pt x="753" y="924"/>
                  <a:pt x="753" y="924"/>
                  <a:pt x="753" y="924"/>
                </a:cubicBezTo>
                <a:cubicBezTo>
                  <a:pt x="806" y="901"/>
                  <a:pt x="812" y="869"/>
                  <a:pt x="812" y="844"/>
                </a:cubicBezTo>
                <a:cubicBezTo>
                  <a:pt x="809" y="749"/>
                  <a:pt x="799" y="605"/>
                  <a:pt x="791" y="579"/>
                </a:cubicBezTo>
                <a:close/>
                <a:moveTo>
                  <a:pt x="470" y="589"/>
                </a:moveTo>
                <a:cubicBezTo>
                  <a:pt x="410" y="542"/>
                  <a:pt x="410" y="542"/>
                  <a:pt x="410" y="542"/>
                </a:cubicBezTo>
                <a:cubicBezTo>
                  <a:pt x="501" y="437"/>
                  <a:pt x="501" y="437"/>
                  <a:pt x="501" y="437"/>
                </a:cubicBezTo>
                <a:cubicBezTo>
                  <a:pt x="526" y="464"/>
                  <a:pt x="526" y="464"/>
                  <a:pt x="526" y="464"/>
                </a:cubicBezTo>
                <a:lnTo>
                  <a:pt x="470" y="589"/>
                </a:lnTo>
                <a:close/>
                <a:moveTo>
                  <a:pt x="342" y="589"/>
                </a:moveTo>
                <a:cubicBezTo>
                  <a:pt x="286" y="464"/>
                  <a:pt x="286" y="464"/>
                  <a:pt x="286" y="464"/>
                </a:cubicBezTo>
                <a:cubicBezTo>
                  <a:pt x="308" y="437"/>
                  <a:pt x="308" y="437"/>
                  <a:pt x="308" y="437"/>
                </a:cubicBezTo>
                <a:cubicBezTo>
                  <a:pt x="308" y="437"/>
                  <a:pt x="308" y="437"/>
                  <a:pt x="308" y="437"/>
                </a:cubicBezTo>
                <a:cubicBezTo>
                  <a:pt x="402" y="542"/>
                  <a:pt x="402" y="542"/>
                  <a:pt x="402" y="542"/>
                </a:cubicBezTo>
                <a:lnTo>
                  <a:pt x="342" y="589"/>
                </a:lnTo>
                <a:close/>
                <a:moveTo>
                  <a:pt x="755" y="857"/>
                </a:moveTo>
                <a:cubicBezTo>
                  <a:pt x="753" y="860"/>
                  <a:pt x="748" y="867"/>
                  <a:pt x="731" y="874"/>
                </a:cubicBezTo>
                <a:cubicBezTo>
                  <a:pt x="602" y="926"/>
                  <a:pt x="410" y="928"/>
                  <a:pt x="406" y="928"/>
                </a:cubicBezTo>
                <a:cubicBezTo>
                  <a:pt x="402" y="928"/>
                  <a:pt x="201" y="926"/>
                  <a:pt x="82" y="874"/>
                </a:cubicBezTo>
                <a:cubicBezTo>
                  <a:pt x="65" y="867"/>
                  <a:pt x="59" y="860"/>
                  <a:pt x="58" y="857"/>
                </a:cubicBezTo>
                <a:cubicBezTo>
                  <a:pt x="56" y="854"/>
                  <a:pt x="56" y="851"/>
                  <a:pt x="56" y="845"/>
                </a:cubicBezTo>
                <a:cubicBezTo>
                  <a:pt x="58" y="736"/>
                  <a:pt x="69" y="611"/>
                  <a:pt x="73" y="595"/>
                </a:cubicBezTo>
                <a:cubicBezTo>
                  <a:pt x="74" y="593"/>
                  <a:pt x="75" y="591"/>
                  <a:pt x="75" y="589"/>
                </a:cubicBezTo>
                <a:cubicBezTo>
                  <a:pt x="83" y="552"/>
                  <a:pt x="121" y="537"/>
                  <a:pt x="135" y="532"/>
                </a:cubicBezTo>
                <a:cubicBezTo>
                  <a:pt x="154" y="524"/>
                  <a:pt x="177" y="520"/>
                  <a:pt x="201" y="516"/>
                </a:cubicBezTo>
                <a:cubicBezTo>
                  <a:pt x="224" y="511"/>
                  <a:pt x="248" y="507"/>
                  <a:pt x="272" y="499"/>
                </a:cubicBezTo>
                <a:cubicBezTo>
                  <a:pt x="317" y="601"/>
                  <a:pt x="317" y="601"/>
                  <a:pt x="317" y="601"/>
                </a:cubicBezTo>
                <a:cubicBezTo>
                  <a:pt x="332" y="633"/>
                  <a:pt x="332" y="633"/>
                  <a:pt x="332" y="633"/>
                </a:cubicBezTo>
                <a:cubicBezTo>
                  <a:pt x="359" y="611"/>
                  <a:pt x="359" y="611"/>
                  <a:pt x="359" y="611"/>
                </a:cubicBezTo>
                <a:cubicBezTo>
                  <a:pt x="378" y="597"/>
                  <a:pt x="378" y="597"/>
                  <a:pt x="378" y="597"/>
                </a:cubicBezTo>
                <a:cubicBezTo>
                  <a:pt x="379" y="599"/>
                  <a:pt x="379" y="599"/>
                  <a:pt x="379" y="599"/>
                </a:cubicBezTo>
                <a:cubicBezTo>
                  <a:pt x="327" y="840"/>
                  <a:pt x="327" y="840"/>
                  <a:pt x="327" y="840"/>
                </a:cubicBezTo>
                <a:cubicBezTo>
                  <a:pt x="406" y="914"/>
                  <a:pt x="406" y="914"/>
                  <a:pt x="406" y="914"/>
                </a:cubicBezTo>
                <a:cubicBezTo>
                  <a:pt x="486" y="840"/>
                  <a:pt x="486" y="840"/>
                  <a:pt x="486" y="840"/>
                </a:cubicBezTo>
                <a:cubicBezTo>
                  <a:pt x="434" y="598"/>
                  <a:pt x="434" y="598"/>
                  <a:pt x="434" y="598"/>
                </a:cubicBezTo>
                <a:cubicBezTo>
                  <a:pt x="435" y="597"/>
                  <a:pt x="435" y="597"/>
                  <a:pt x="435" y="597"/>
                </a:cubicBezTo>
                <a:cubicBezTo>
                  <a:pt x="453" y="611"/>
                  <a:pt x="453" y="611"/>
                  <a:pt x="453" y="611"/>
                </a:cubicBezTo>
                <a:cubicBezTo>
                  <a:pt x="481" y="633"/>
                  <a:pt x="481" y="633"/>
                  <a:pt x="481" y="633"/>
                </a:cubicBezTo>
                <a:cubicBezTo>
                  <a:pt x="495" y="601"/>
                  <a:pt x="495" y="601"/>
                  <a:pt x="495" y="601"/>
                </a:cubicBezTo>
                <a:cubicBezTo>
                  <a:pt x="541" y="499"/>
                  <a:pt x="541" y="499"/>
                  <a:pt x="541" y="499"/>
                </a:cubicBezTo>
                <a:cubicBezTo>
                  <a:pt x="564" y="507"/>
                  <a:pt x="588" y="511"/>
                  <a:pt x="612" y="516"/>
                </a:cubicBezTo>
                <a:cubicBezTo>
                  <a:pt x="636" y="520"/>
                  <a:pt x="658" y="524"/>
                  <a:pt x="677" y="532"/>
                </a:cubicBezTo>
                <a:cubicBezTo>
                  <a:pt x="692" y="537"/>
                  <a:pt x="730" y="552"/>
                  <a:pt x="738" y="589"/>
                </a:cubicBezTo>
                <a:cubicBezTo>
                  <a:pt x="738" y="591"/>
                  <a:pt x="738" y="593"/>
                  <a:pt x="739" y="595"/>
                </a:cubicBezTo>
                <a:cubicBezTo>
                  <a:pt x="743" y="611"/>
                  <a:pt x="754" y="736"/>
                  <a:pt x="757" y="845"/>
                </a:cubicBezTo>
                <a:cubicBezTo>
                  <a:pt x="757" y="851"/>
                  <a:pt x="757" y="854"/>
                  <a:pt x="755" y="85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grpSp>
        <p:nvGrpSpPr>
          <p:cNvPr id="66" name="Group 65"/>
          <p:cNvGrpSpPr/>
          <p:nvPr/>
        </p:nvGrpSpPr>
        <p:grpSpPr>
          <a:xfrm>
            <a:off x="4792401" y="4398675"/>
            <a:ext cx="455532" cy="619702"/>
            <a:chOff x="7523163" y="1893888"/>
            <a:chExt cx="801688" cy="1090612"/>
          </a:xfrm>
          <a:solidFill>
            <a:schemeClr val="bg1"/>
          </a:solidFill>
        </p:grpSpPr>
        <p:sp>
          <p:nvSpPr>
            <p:cNvPr id="67" name="Freeform 17"/>
            <p:cNvSpPr>
              <a:spLocks/>
            </p:cNvSpPr>
            <p:nvPr/>
          </p:nvSpPr>
          <p:spPr bwMode="auto">
            <a:xfrm>
              <a:off x="7823201" y="2260600"/>
              <a:ext cx="247650" cy="60325"/>
            </a:xfrm>
            <a:custGeom>
              <a:avLst/>
              <a:gdLst>
                <a:gd name="T0" fmla="*/ 58 w 65"/>
                <a:gd name="T1" fmla="*/ 0 h 16"/>
                <a:gd name="T2" fmla="*/ 7 w 65"/>
                <a:gd name="T3" fmla="*/ 0 h 16"/>
                <a:gd name="T4" fmla="*/ 0 w 65"/>
                <a:gd name="T5" fmla="*/ 8 h 16"/>
                <a:gd name="T6" fmla="*/ 7 w 65"/>
                <a:gd name="T7" fmla="*/ 16 h 16"/>
                <a:gd name="T8" fmla="*/ 58 w 65"/>
                <a:gd name="T9" fmla="*/ 16 h 16"/>
                <a:gd name="T10" fmla="*/ 65 w 65"/>
                <a:gd name="T11" fmla="*/ 8 h 16"/>
                <a:gd name="T12" fmla="*/ 58 w 65"/>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65" h="16">
                  <a:moveTo>
                    <a:pt x="58" y="0"/>
                  </a:moveTo>
                  <a:cubicBezTo>
                    <a:pt x="7" y="0"/>
                    <a:pt x="7" y="0"/>
                    <a:pt x="7" y="0"/>
                  </a:cubicBezTo>
                  <a:cubicBezTo>
                    <a:pt x="3" y="0"/>
                    <a:pt x="0" y="4"/>
                    <a:pt x="0" y="8"/>
                  </a:cubicBezTo>
                  <a:cubicBezTo>
                    <a:pt x="0" y="12"/>
                    <a:pt x="3" y="16"/>
                    <a:pt x="7" y="16"/>
                  </a:cubicBezTo>
                  <a:cubicBezTo>
                    <a:pt x="58" y="16"/>
                    <a:pt x="58" y="16"/>
                    <a:pt x="58" y="16"/>
                  </a:cubicBezTo>
                  <a:cubicBezTo>
                    <a:pt x="62" y="16"/>
                    <a:pt x="65" y="12"/>
                    <a:pt x="65" y="8"/>
                  </a:cubicBezTo>
                  <a:cubicBezTo>
                    <a:pt x="65" y="4"/>
                    <a:pt x="62" y="0"/>
                    <a:pt x="5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sp>
          <p:nvSpPr>
            <p:cNvPr id="68" name="Freeform 18"/>
            <p:cNvSpPr>
              <a:spLocks/>
            </p:cNvSpPr>
            <p:nvPr/>
          </p:nvSpPr>
          <p:spPr bwMode="auto">
            <a:xfrm>
              <a:off x="7823201" y="2427288"/>
              <a:ext cx="247650" cy="60325"/>
            </a:xfrm>
            <a:custGeom>
              <a:avLst/>
              <a:gdLst>
                <a:gd name="T0" fmla="*/ 65 w 65"/>
                <a:gd name="T1" fmla="*/ 8 h 16"/>
                <a:gd name="T2" fmla="*/ 58 w 65"/>
                <a:gd name="T3" fmla="*/ 0 h 16"/>
                <a:gd name="T4" fmla="*/ 7 w 65"/>
                <a:gd name="T5" fmla="*/ 0 h 16"/>
                <a:gd name="T6" fmla="*/ 0 w 65"/>
                <a:gd name="T7" fmla="*/ 8 h 16"/>
                <a:gd name="T8" fmla="*/ 7 w 65"/>
                <a:gd name="T9" fmla="*/ 16 h 16"/>
                <a:gd name="T10" fmla="*/ 58 w 65"/>
                <a:gd name="T11" fmla="*/ 16 h 16"/>
                <a:gd name="T12" fmla="*/ 65 w 65"/>
                <a:gd name="T13" fmla="*/ 8 h 16"/>
              </a:gdLst>
              <a:ahLst/>
              <a:cxnLst>
                <a:cxn ang="0">
                  <a:pos x="T0" y="T1"/>
                </a:cxn>
                <a:cxn ang="0">
                  <a:pos x="T2" y="T3"/>
                </a:cxn>
                <a:cxn ang="0">
                  <a:pos x="T4" y="T5"/>
                </a:cxn>
                <a:cxn ang="0">
                  <a:pos x="T6" y="T7"/>
                </a:cxn>
                <a:cxn ang="0">
                  <a:pos x="T8" y="T9"/>
                </a:cxn>
                <a:cxn ang="0">
                  <a:pos x="T10" y="T11"/>
                </a:cxn>
                <a:cxn ang="0">
                  <a:pos x="T12" y="T13"/>
                </a:cxn>
              </a:cxnLst>
              <a:rect l="0" t="0" r="r" b="b"/>
              <a:pathLst>
                <a:path w="65" h="16">
                  <a:moveTo>
                    <a:pt x="65" y="8"/>
                  </a:moveTo>
                  <a:cubicBezTo>
                    <a:pt x="65" y="4"/>
                    <a:pt x="62" y="0"/>
                    <a:pt x="58" y="0"/>
                  </a:cubicBezTo>
                  <a:cubicBezTo>
                    <a:pt x="7" y="0"/>
                    <a:pt x="7" y="0"/>
                    <a:pt x="7" y="0"/>
                  </a:cubicBezTo>
                  <a:cubicBezTo>
                    <a:pt x="3" y="0"/>
                    <a:pt x="0" y="4"/>
                    <a:pt x="0" y="8"/>
                  </a:cubicBezTo>
                  <a:cubicBezTo>
                    <a:pt x="0" y="12"/>
                    <a:pt x="3" y="16"/>
                    <a:pt x="7" y="16"/>
                  </a:cubicBezTo>
                  <a:cubicBezTo>
                    <a:pt x="58" y="16"/>
                    <a:pt x="58" y="16"/>
                    <a:pt x="58" y="16"/>
                  </a:cubicBezTo>
                  <a:cubicBezTo>
                    <a:pt x="62" y="16"/>
                    <a:pt x="65" y="12"/>
                    <a:pt x="65"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sp>
          <p:nvSpPr>
            <p:cNvPr id="69" name="Freeform 19"/>
            <p:cNvSpPr>
              <a:spLocks noEditPoints="1"/>
            </p:cNvSpPr>
            <p:nvPr/>
          </p:nvSpPr>
          <p:spPr bwMode="auto">
            <a:xfrm>
              <a:off x="7694613" y="2238375"/>
              <a:ext cx="103188" cy="104775"/>
            </a:xfrm>
            <a:custGeom>
              <a:avLst/>
              <a:gdLst>
                <a:gd name="T0" fmla="*/ 65 w 65"/>
                <a:gd name="T1" fmla="*/ 0 h 66"/>
                <a:gd name="T2" fmla="*/ 0 w 65"/>
                <a:gd name="T3" fmla="*/ 0 h 66"/>
                <a:gd name="T4" fmla="*/ 0 w 65"/>
                <a:gd name="T5" fmla="*/ 66 h 66"/>
                <a:gd name="T6" fmla="*/ 65 w 65"/>
                <a:gd name="T7" fmla="*/ 66 h 66"/>
                <a:gd name="T8" fmla="*/ 65 w 65"/>
                <a:gd name="T9" fmla="*/ 0 h 66"/>
                <a:gd name="T10" fmla="*/ 48 w 65"/>
                <a:gd name="T11" fmla="*/ 50 h 66"/>
                <a:gd name="T12" fmla="*/ 17 w 65"/>
                <a:gd name="T13" fmla="*/ 50 h 66"/>
                <a:gd name="T14" fmla="*/ 17 w 65"/>
                <a:gd name="T15" fmla="*/ 19 h 66"/>
                <a:gd name="T16" fmla="*/ 48 w 65"/>
                <a:gd name="T17" fmla="*/ 19 h 66"/>
                <a:gd name="T18" fmla="*/ 48 w 65"/>
                <a:gd name="T19" fmla="*/ 5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 h="66">
                  <a:moveTo>
                    <a:pt x="65" y="0"/>
                  </a:moveTo>
                  <a:lnTo>
                    <a:pt x="0" y="0"/>
                  </a:lnTo>
                  <a:lnTo>
                    <a:pt x="0" y="66"/>
                  </a:lnTo>
                  <a:lnTo>
                    <a:pt x="65" y="66"/>
                  </a:lnTo>
                  <a:lnTo>
                    <a:pt x="65" y="0"/>
                  </a:lnTo>
                  <a:close/>
                  <a:moveTo>
                    <a:pt x="48" y="50"/>
                  </a:moveTo>
                  <a:lnTo>
                    <a:pt x="17" y="50"/>
                  </a:lnTo>
                  <a:lnTo>
                    <a:pt x="17" y="19"/>
                  </a:lnTo>
                  <a:lnTo>
                    <a:pt x="48" y="19"/>
                  </a:lnTo>
                  <a:lnTo>
                    <a:pt x="48" y="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sp>
          <p:nvSpPr>
            <p:cNvPr id="70" name="Freeform 20"/>
            <p:cNvSpPr>
              <a:spLocks noEditPoints="1"/>
            </p:cNvSpPr>
            <p:nvPr/>
          </p:nvSpPr>
          <p:spPr bwMode="auto">
            <a:xfrm>
              <a:off x="7694613" y="2405063"/>
              <a:ext cx="103188" cy="104775"/>
            </a:xfrm>
            <a:custGeom>
              <a:avLst/>
              <a:gdLst>
                <a:gd name="T0" fmla="*/ 65 w 65"/>
                <a:gd name="T1" fmla="*/ 0 h 66"/>
                <a:gd name="T2" fmla="*/ 0 w 65"/>
                <a:gd name="T3" fmla="*/ 0 h 66"/>
                <a:gd name="T4" fmla="*/ 0 w 65"/>
                <a:gd name="T5" fmla="*/ 66 h 66"/>
                <a:gd name="T6" fmla="*/ 65 w 65"/>
                <a:gd name="T7" fmla="*/ 66 h 66"/>
                <a:gd name="T8" fmla="*/ 65 w 65"/>
                <a:gd name="T9" fmla="*/ 0 h 66"/>
                <a:gd name="T10" fmla="*/ 48 w 65"/>
                <a:gd name="T11" fmla="*/ 47 h 66"/>
                <a:gd name="T12" fmla="*/ 17 w 65"/>
                <a:gd name="T13" fmla="*/ 47 h 66"/>
                <a:gd name="T14" fmla="*/ 17 w 65"/>
                <a:gd name="T15" fmla="*/ 16 h 66"/>
                <a:gd name="T16" fmla="*/ 48 w 65"/>
                <a:gd name="T17" fmla="*/ 16 h 66"/>
                <a:gd name="T18" fmla="*/ 48 w 65"/>
                <a:gd name="T19" fmla="*/ 4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 h="66">
                  <a:moveTo>
                    <a:pt x="65" y="0"/>
                  </a:moveTo>
                  <a:lnTo>
                    <a:pt x="0" y="0"/>
                  </a:lnTo>
                  <a:lnTo>
                    <a:pt x="0" y="66"/>
                  </a:lnTo>
                  <a:lnTo>
                    <a:pt x="65" y="66"/>
                  </a:lnTo>
                  <a:lnTo>
                    <a:pt x="65" y="0"/>
                  </a:lnTo>
                  <a:close/>
                  <a:moveTo>
                    <a:pt x="48" y="47"/>
                  </a:moveTo>
                  <a:lnTo>
                    <a:pt x="17" y="47"/>
                  </a:lnTo>
                  <a:lnTo>
                    <a:pt x="17" y="16"/>
                  </a:lnTo>
                  <a:lnTo>
                    <a:pt x="48" y="16"/>
                  </a:lnTo>
                  <a:lnTo>
                    <a:pt x="48"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sp>
          <p:nvSpPr>
            <p:cNvPr id="71" name="Freeform 21"/>
            <p:cNvSpPr>
              <a:spLocks noEditPoints="1"/>
            </p:cNvSpPr>
            <p:nvPr/>
          </p:nvSpPr>
          <p:spPr bwMode="auto">
            <a:xfrm>
              <a:off x="7694613" y="2571750"/>
              <a:ext cx="103188" cy="104775"/>
            </a:xfrm>
            <a:custGeom>
              <a:avLst/>
              <a:gdLst>
                <a:gd name="T0" fmla="*/ 0 w 65"/>
                <a:gd name="T1" fmla="*/ 66 h 66"/>
                <a:gd name="T2" fmla="*/ 65 w 65"/>
                <a:gd name="T3" fmla="*/ 66 h 66"/>
                <a:gd name="T4" fmla="*/ 65 w 65"/>
                <a:gd name="T5" fmla="*/ 0 h 66"/>
                <a:gd name="T6" fmla="*/ 0 w 65"/>
                <a:gd name="T7" fmla="*/ 0 h 66"/>
                <a:gd name="T8" fmla="*/ 0 w 65"/>
                <a:gd name="T9" fmla="*/ 66 h 66"/>
                <a:gd name="T10" fmla="*/ 17 w 65"/>
                <a:gd name="T11" fmla="*/ 16 h 66"/>
                <a:gd name="T12" fmla="*/ 48 w 65"/>
                <a:gd name="T13" fmla="*/ 16 h 66"/>
                <a:gd name="T14" fmla="*/ 48 w 65"/>
                <a:gd name="T15" fmla="*/ 47 h 66"/>
                <a:gd name="T16" fmla="*/ 17 w 65"/>
                <a:gd name="T17" fmla="*/ 47 h 66"/>
                <a:gd name="T18" fmla="*/ 17 w 65"/>
                <a:gd name="T19" fmla="*/ 1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 h="66">
                  <a:moveTo>
                    <a:pt x="0" y="66"/>
                  </a:moveTo>
                  <a:lnTo>
                    <a:pt x="65" y="66"/>
                  </a:lnTo>
                  <a:lnTo>
                    <a:pt x="65" y="0"/>
                  </a:lnTo>
                  <a:lnTo>
                    <a:pt x="0" y="0"/>
                  </a:lnTo>
                  <a:lnTo>
                    <a:pt x="0" y="66"/>
                  </a:lnTo>
                  <a:close/>
                  <a:moveTo>
                    <a:pt x="17" y="16"/>
                  </a:moveTo>
                  <a:lnTo>
                    <a:pt x="48" y="16"/>
                  </a:lnTo>
                  <a:lnTo>
                    <a:pt x="48" y="47"/>
                  </a:lnTo>
                  <a:lnTo>
                    <a:pt x="17" y="47"/>
                  </a:lnTo>
                  <a:lnTo>
                    <a:pt x="17"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sp>
          <p:nvSpPr>
            <p:cNvPr id="72" name="Freeform 22"/>
            <p:cNvSpPr>
              <a:spLocks/>
            </p:cNvSpPr>
            <p:nvPr/>
          </p:nvSpPr>
          <p:spPr bwMode="auto">
            <a:xfrm>
              <a:off x="7823201" y="2593975"/>
              <a:ext cx="201613" cy="57150"/>
            </a:xfrm>
            <a:custGeom>
              <a:avLst/>
              <a:gdLst>
                <a:gd name="T0" fmla="*/ 0 w 53"/>
                <a:gd name="T1" fmla="*/ 8 h 15"/>
                <a:gd name="T2" fmla="*/ 7 w 53"/>
                <a:gd name="T3" fmla="*/ 15 h 15"/>
                <a:gd name="T4" fmla="*/ 35 w 53"/>
                <a:gd name="T5" fmla="*/ 15 h 15"/>
                <a:gd name="T6" fmla="*/ 53 w 53"/>
                <a:gd name="T7" fmla="*/ 0 h 15"/>
                <a:gd name="T8" fmla="*/ 7 w 53"/>
                <a:gd name="T9" fmla="*/ 0 h 15"/>
                <a:gd name="T10" fmla="*/ 0 w 53"/>
                <a:gd name="T11" fmla="*/ 8 h 15"/>
              </a:gdLst>
              <a:ahLst/>
              <a:cxnLst>
                <a:cxn ang="0">
                  <a:pos x="T0" y="T1"/>
                </a:cxn>
                <a:cxn ang="0">
                  <a:pos x="T2" y="T3"/>
                </a:cxn>
                <a:cxn ang="0">
                  <a:pos x="T4" y="T5"/>
                </a:cxn>
                <a:cxn ang="0">
                  <a:pos x="T6" y="T7"/>
                </a:cxn>
                <a:cxn ang="0">
                  <a:pos x="T8" y="T9"/>
                </a:cxn>
                <a:cxn ang="0">
                  <a:pos x="T10" y="T11"/>
                </a:cxn>
              </a:cxnLst>
              <a:rect l="0" t="0" r="r" b="b"/>
              <a:pathLst>
                <a:path w="53" h="15">
                  <a:moveTo>
                    <a:pt x="0" y="8"/>
                  </a:moveTo>
                  <a:cubicBezTo>
                    <a:pt x="0" y="12"/>
                    <a:pt x="3" y="15"/>
                    <a:pt x="7" y="15"/>
                  </a:cubicBezTo>
                  <a:cubicBezTo>
                    <a:pt x="35" y="15"/>
                    <a:pt x="35" y="15"/>
                    <a:pt x="35" y="15"/>
                  </a:cubicBezTo>
                  <a:cubicBezTo>
                    <a:pt x="40" y="9"/>
                    <a:pt x="46" y="4"/>
                    <a:pt x="53" y="0"/>
                  </a:cubicBezTo>
                  <a:cubicBezTo>
                    <a:pt x="7" y="0"/>
                    <a:pt x="7" y="0"/>
                    <a:pt x="7" y="0"/>
                  </a:cubicBezTo>
                  <a:cubicBezTo>
                    <a:pt x="3" y="0"/>
                    <a:pt x="0" y="3"/>
                    <a:pt x="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sp>
          <p:nvSpPr>
            <p:cNvPr id="73" name="Freeform 23"/>
            <p:cNvSpPr>
              <a:spLocks noEditPoints="1"/>
            </p:cNvSpPr>
            <p:nvPr/>
          </p:nvSpPr>
          <p:spPr bwMode="auto">
            <a:xfrm>
              <a:off x="7523163" y="1893888"/>
              <a:ext cx="719138" cy="1006475"/>
            </a:xfrm>
            <a:custGeom>
              <a:avLst/>
              <a:gdLst>
                <a:gd name="T0" fmla="*/ 48 w 189"/>
                <a:gd name="T1" fmla="*/ 244 h 266"/>
                <a:gd name="T2" fmla="*/ 22 w 189"/>
                <a:gd name="T3" fmla="*/ 218 h 266"/>
                <a:gd name="T4" fmla="*/ 22 w 189"/>
                <a:gd name="T5" fmla="*/ 80 h 266"/>
                <a:gd name="T6" fmla="*/ 48 w 189"/>
                <a:gd name="T7" fmla="*/ 54 h 266"/>
                <a:gd name="T8" fmla="*/ 57 w 189"/>
                <a:gd name="T9" fmla="*/ 54 h 266"/>
                <a:gd name="T10" fmla="*/ 69 w 189"/>
                <a:gd name="T11" fmla="*/ 63 h 266"/>
                <a:gd name="T12" fmla="*/ 121 w 189"/>
                <a:gd name="T13" fmla="*/ 63 h 266"/>
                <a:gd name="T14" fmla="*/ 133 w 189"/>
                <a:gd name="T15" fmla="*/ 54 h 266"/>
                <a:gd name="T16" fmla="*/ 141 w 189"/>
                <a:gd name="T17" fmla="*/ 54 h 266"/>
                <a:gd name="T18" fmla="*/ 167 w 189"/>
                <a:gd name="T19" fmla="*/ 80 h 266"/>
                <a:gd name="T20" fmla="*/ 167 w 189"/>
                <a:gd name="T21" fmla="*/ 178 h 266"/>
                <a:gd name="T22" fmla="*/ 189 w 189"/>
                <a:gd name="T23" fmla="*/ 184 h 266"/>
                <a:gd name="T24" fmla="*/ 189 w 189"/>
                <a:gd name="T25" fmla="*/ 80 h 266"/>
                <a:gd name="T26" fmla="*/ 141 w 189"/>
                <a:gd name="T27" fmla="*/ 32 h 266"/>
                <a:gd name="T28" fmla="*/ 133 w 189"/>
                <a:gd name="T29" fmla="*/ 32 h 266"/>
                <a:gd name="T30" fmla="*/ 121 w 189"/>
                <a:gd name="T31" fmla="*/ 22 h 266"/>
                <a:gd name="T32" fmla="*/ 117 w 189"/>
                <a:gd name="T33" fmla="*/ 22 h 266"/>
                <a:gd name="T34" fmla="*/ 95 w 189"/>
                <a:gd name="T35" fmla="*/ 0 h 266"/>
                <a:gd name="T36" fmla="*/ 72 w 189"/>
                <a:gd name="T37" fmla="*/ 22 h 266"/>
                <a:gd name="T38" fmla="*/ 69 w 189"/>
                <a:gd name="T39" fmla="*/ 22 h 266"/>
                <a:gd name="T40" fmla="*/ 56 w 189"/>
                <a:gd name="T41" fmla="*/ 32 h 266"/>
                <a:gd name="T42" fmla="*/ 48 w 189"/>
                <a:gd name="T43" fmla="*/ 32 h 266"/>
                <a:gd name="T44" fmla="*/ 0 w 189"/>
                <a:gd name="T45" fmla="*/ 80 h 266"/>
                <a:gd name="T46" fmla="*/ 0 w 189"/>
                <a:gd name="T47" fmla="*/ 218 h 266"/>
                <a:gd name="T48" fmla="*/ 48 w 189"/>
                <a:gd name="T49" fmla="*/ 266 h 266"/>
                <a:gd name="T50" fmla="*/ 107 w 189"/>
                <a:gd name="T51" fmla="*/ 266 h 266"/>
                <a:gd name="T52" fmla="*/ 101 w 189"/>
                <a:gd name="T53" fmla="*/ 244 h 266"/>
                <a:gd name="T54" fmla="*/ 48 w 189"/>
                <a:gd name="T55" fmla="*/ 244 h 266"/>
                <a:gd name="T56" fmla="*/ 95 w 189"/>
                <a:gd name="T57" fmla="*/ 14 h 266"/>
                <a:gd name="T58" fmla="*/ 103 w 189"/>
                <a:gd name="T59" fmla="*/ 22 h 266"/>
                <a:gd name="T60" fmla="*/ 86 w 189"/>
                <a:gd name="T61" fmla="*/ 22 h 266"/>
                <a:gd name="T62" fmla="*/ 95 w 189"/>
                <a:gd name="T63" fmla="*/ 14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9" h="266">
                  <a:moveTo>
                    <a:pt x="48" y="244"/>
                  </a:moveTo>
                  <a:cubicBezTo>
                    <a:pt x="34" y="244"/>
                    <a:pt x="22" y="232"/>
                    <a:pt x="22" y="218"/>
                  </a:cubicBezTo>
                  <a:cubicBezTo>
                    <a:pt x="22" y="80"/>
                    <a:pt x="22" y="80"/>
                    <a:pt x="22" y="80"/>
                  </a:cubicBezTo>
                  <a:cubicBezTo>
                    <a:pt x="22" y="65"/>
                    <a:pt x="34" y="54"/>
                    <a:pt x="48" y="54"/>
                  </a:cubicBezTo>
                  <a:cubicBezTo>
                    <a:pt x="57" y="54"/>
                    <a:pt x="57" y="54"/>
                    <a:pt x="57" y="54"/>
                  </a:cubicBezTo>
                  <a:cubicBezTo>
                    <a:pt x="58" y="59"/>
                    <a:pt x="63" y="63"/>
                    <a:pt x="69" y="63"/>
                  </a:cubicBezTo>
                  <a:cubicBezTo>
                    <a:pt x="121" y="63"/>
                    <a:pt x="121" y="63"/>
                    <a:pt x="121" y="63"/>
                  </a:cubicBezTo>
                  <a:cubicBezTo>
                    <a:pt x="126" y="63"/>
                    <a:pt x="131" y="59"/>
                    <a:pt x="133" y="54"/>
                  </a:cubicBezTo>
                  <a:cubicBezTo>
                    <a:pt x="141" y="54"/>
                    <a:pt x="141" y="54"/>
                    <a:pt x="141" y="54"/>
                  </a:cubicBezTo>
                  <a:cubicBezTo>
                    <a:pt x="155" y="54"/>
                    <a:pt x="167" y="65"/>
                    <a:pt x="167" y="80"/>
                  </a:cubicBezTo>
                  <a:cubicBezTo>
                    <a:pt x="167" y="178"/>
                    <a:pt x="167" y="178"/>
                    <a:pt x="167" y="178"/>
                  </a:cubicBezTo>
                  <a:cubicBezTo>
                    <a:pt x="175" y="179"/>
                    <a:pt x="182" y="181"/>
                    <a:pt x="189" y="184"/>
                  </a:cubicBezTo>
                  <a:cubicBezTo>
                    <a:pt x="189" y="80"/>
                    <a:pt x="189" y="80"/>
                    <a:pt x="189" y="80"/>
                  </a:cubicBezTo>
                  <a:cubicBezTo>
                    <a:pt x="189" y="53"/>
                    <a:pt x="167" y="32"/>
                    <a:pt x="141" y="32"/>
                  </a:cubicBezTo>
                  <a:cubicBezTo>
                    <a:pt x="133" y="32"/>
                    <a:pt x="133" y="32"/>
                    <a:pt x="133" y="32"/>
                  </a:cubicBezTo>
                  <a:cubicBezTo>
                    <a:pt x="131" y="26"/>
                    <a:pt x="126" y="22"/>
                    <a:pt x="121" y="22"/>
                  </a:cubicBezTo>
                  <a:cubicBezTo>
                    <a:pt x="117" y="22"/>
                    <a:pt x="117" y="22"/>
                    <a:pt x="117" y="22"/>
                  </a:cubicBezTo>
                  <a:cubicBezTo>
                    <a:pt x="117" y="10"/>
                    <a:pt x="107" y="0"/>
                    <a:pt x="95" y="0"/>
                  </a:cubicBezTo>
                  <a:cubicBezTo>
                    <a:pt x="82" y="0"/>
                    <a:pt x="72" y="10"/>
                    <a:pt x="72" y="22"/>
                  </a:cubicBezTo>
                  <a:cubicBezTo>
                    <a:pt x="69" y="22"/>
                    <a:pt x="69" y="22"/>
                    <a:pt x="69" y="22"/>
                  </a:cubicBezTo>
                  <a:cubicBezTo>
                    <a:pt x="63" y="22"/>
                    <a:pt x="58" y="26"/>
                    <a:pt x="56" y="32"/>
                  </a:cubicBezTo>
                  <a:cubicBezTo>
                    <a:pt x="48" y="32"/>
                    <a:pt x="48" y="32"/>
                    <a:pt x="48" y="32"/>
                  </a:cubicBezTo>
                  <a:cubicBezTo>
                    <a:pt x="22" y="32"/>
                    <a:pt x="0" y="53"/>
                    <a:pt x="0" y="80"/>
                  </a:cubicBezTo>
                  <a:cubicBezTo>
                    <a:pt x="0" y="218"/>
                    <a:pt x="0" y="218"/>
                    <a:pt x="0" y="218"/>
                  </a:cubicBezTo>
                  <a:cubicBezTo>
                    <a:pt x="0" y="244"/>
                    <a:pt x="22" y="266"/>
                    <a:pt x="48" y="266"/>
                  </a:cubicBezTo>
                  <a:cubicBezTo>
                    <a:pt x="107" y="266"/>
                    <a:pt x="107" y="266"/>
                    <a:pt x="107" y="266"/>
                  </a:cubicBezTo>
                  <a:cubicBezTo>
                    <a:pt x="104" y="259"/>
                    <a:pt x="102" y="252"/>
                    <a:pt x="101" y="244"/>
                  </a:cubicBezTo>
                  <a:lnTo>
                    <a:pt x="48" y="244"/>
                  </a:lnTo>
                  <a:close/>
                  <a:moveTo>
                    <a:pt x="95" y="14"/>
                  </a:moveTo>
                  <a:cubicBezTo>
                    <a:pt x="99" y="14"/>
                    <a:pt x="103" y="17"/>
                    <a:pt x="103" y="22"/>
                  </a:cubicBezTo>
                  <a:cubicBezTo>
                    <a:pt x="86" y="22"/>
                    <a:pt x="86" y="22"/>
                    <a:pt x="86" y="22"/>
                  </a:cubicBezTo>
                  <a:cubicBezTo>
                    <a:pt x="86" y="17"/>
                    <a:pt x="90" y="14"/>
                    <a:pt x="9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sp>
          <p:nvSpPr>
            <p:cNvPr id="74" name="Freeform 24"/>
            <p:cNvSpPr>
              <a:spLocks noEditPoints="1"/>
            </p:cNvSpPr>
            <p:nvPr/>
          </p:nvSpPr>
          <p:spPr bwMode="auto">
            <a:xfrm>
              <a:off x="7948613" y="2605088"/>
              <a:ext cx="376238" cy="379412"/>
            </a:xfrm>
            <a:custGeom>
              <a:avLst/>
              <a:gdLst>
                <a:gd name="T0" fmla="*/ 49 w 99"/>
                <a:gd name="T1" fmla="*/ 0 h 100"/>
                <a:gd name="T2" fmla="*/ 0 w 99"/>
                <a:gd name="T3" fmla="*/ 50 h 100"/>
                <a:gd name="T4" fmla="*/ 49 w 99"/>
                <a:gd name="T5" fmla="*/ 100 h 100"/>
                <a:gd name="T6" fmla="*/ 99 w 99"/>
                <a:gd name="T7" fmla="*/ 50 h 100"/>
                <a:gd name="T8" fmla="*/ 49 w 99"/>
                <a:gd name="T9" fmla="*/ 0 h 100"/>
                <a:gd name="T10" fmla="*/ 45 w 99"/>
                <a:gd name="T11" fmla="*/ 77 h 100"/>
                <a:gd name="T12" fmla="*/ 37 w 99"/>
                <a:gd name="T13" fmla="*/ 77 h 100"/>
                <a:gd name="T14" fmla="*/ 23 w 99"/>
                <a:gd name="T15" fmla="*/ 49 h 100"/>
                <a:gd name="T16" fmla="*/ 31 w 99"/>
                <a:gd name="T17" fmla="*/ 44 h 100"/>
                <a:gd name="T18" fmla="*/ 39 w 99"/>
                <a:gd name="T19" fmla="*/ 62 h 100"/>
                <a:gd name="T20" fmla="*/ 60 w 99"/>
                <a:gd name="T21" fmla="*/ 23 h 100"/>
                <a:gd name="T22" fmla="*/ 75 w 99"/>
                <a:gd name="T23" fmla="*/ 23 h 100"/>
                <a:gd name="T24" fmla="*/ 45 w 99"/>
                <a:gd name="T25" fmla="*/ 7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 h="100">
                  <a:moveTo>
                    <a:pt x="49" y="0"/>
                  </a:moveTo>
                  <a:cubicBezTo>
                    <a:pt x="22" y="0"/>
                    <a:pt x="0" y="23"/>
                    <a:pt x="0" y="50"/>
                  </a:cubicBezTo>
                  <a:cubicBezTo>
                    <a:pt x="0" y="77"/>
                    <a:pt x="22" y="100"/>
                    <a:pt x="49" y="100"/>
                  </a:cubicBezTo>
                  <a:cubicBezTo>
                    <a:pt x="76" y="100"/>
                    <a:pt x="99" y="77"/>
                    <a:pt x="99" y="50"/>
                  </a:cubicBezTo>
                  <a:cubicBezTo>
                    <a:pt x="99" y="23"/>
                    <a:pt x="76" y="0"/>
                    <a:pt x="49" y="0"/>
                  </a:cubicBezTo>
                  <a:close/>
                  <a:moveTo>
                    <a:pt x="45" y="77"/>
                  </a:moveTo>
                  <a:cubicBezTo>
                    <a:pt x="37" y="77"/>
                    <a:pt x="37" y="77"/>
                    <a:pt x="37" y="77"/>
                  </a:cubicBezTo>
                  <a:cubicBezTo>
                    <a:pt x="23" y="49"/>
                    <a:pt x="23" y="49"/>
                    <a:pt x="23" y="49"/>
                  </a:cubicBezTo>
                  <a:cubicBezTo>
                    <a:pt x="31" y="44"/>
                    <a:pt x="31" y="44"/>
                    <a:pt x="31" y="44"/>
                  </a:cubicBezTo>
                  <a:cubicBezTo>
                    <a:pt x="39" y="62"/>
                    <a:pt x="39" y="62"/>
                    <a:pt x="39" y="62"/>
                  </a:cubicBezTo>
                  <a:cubicBezTo>
                    <a:pt x="60" y="23"/>
                    <a:pt x="60" y="23"/>
                    <a:pt x="60" y="23"/>
                  </a:cubicBezTo>
                  <a:cubicBezTo>
                    <a:pt x="75" y="23"/>
                    <a:pt x="75" y="23"/>
                    <a:pt x="75" y="23"/>
                  </a:cubicBezTo>
                  <a:lnTo>
                    <a:pt x="45"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grpSp>
      <p:pic>
        <p:nvPicPr>
          <p:cNvPr id="409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47350" y="2189539"/>
            <a:ext cx="1644650" cy="4603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6903849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12192000" cy="6858000"/>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path path="circle">
              <a:fillToRect r="100000" b="100000"/>
            </a:path>
            <a:tileRect l="-100000" t="-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p:cNvSpPr/>
          <p:nvPr/>
        </p:nvSpPr>
        <p:spPr>
          <a:xfrm>
            <a:off x="35047" y="25400"/>
            <a:ext cx="12192000" cy="685800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https://coolors.co/export/png/1c4db3-2971ce-4ba2e2-84ccf0-f1f1f1"/>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0" y="7152732"/>
            <a:ext cx="4020504" cy="704132"/>
          </a:xfrm>
          <a:prstGeom prst="rect">
            <a:avLst/>
          </a:prstGeom>
          <a:noFill/>
          <a:extLst>
            <a:ext uri="{909E8E84-426E-40DD-AFC4-6F175D3DCCD1}">
              <a14:hiddenFill xmlns:a14="http://schemas.microsoft.com/office/drawing/2010/main">
                <a:solidFill>
                  <a:srgbClr val="FFFFFF"/>
                </a:solidFill>
              </a14:hiddenFill>
            </a:ext>
          </a:extLst>
        </p:spPr>
      </p:pic>
      <p:sp>
        <p:nvSpPr>
          <p:cNvPr id="6" name="Half Frame 5"/>
          <p:cNvSpPr/>
          <p:nvPr/>
        </p:nvSpPr>
        <p:spPr>
          <a:xfrm>
            <a:off x="1321557" y="1049406"/>
            <a:ext cx="4165600" cy="4165600"/>
          </a:xfrm>
          <a:prstGeom prst="halfFrame">
            <a:avLst>
              <a:gd name="adj1" fmla="val 2693"/>
              <a:gd name="adj2" fmla="val 2636"/>
            </a:avLst>
          </a:prstGeom>
          <a:solidFill>
            <a:srgbClr val="4BA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latin typeface="Nexa Light" panose="02000000000000000000" pitchFamily="50" charset="0"/>
            </a:endParaRPr>
          </a:p>
        </p:txBody>
      </p:sp>
      <p:sp>
        <p:nvSpPr>
          <p:cNvPr id="8" name="Half Frame 7"/>
          <p:cNvSpPr/>
          <p:nvPr/>
        </p:nvSpPr>
        <p:spPr>
          <a:xfrm rot="5400000">
            <a:off x="10102841" y="442364"/>
            <a:ext cx="1363173" cy="1363173"/>
          </a:xfrm>
          <a:prstGeom prst="halfFrame">
            <a:avLst>
              <a:gd name="adj1" fmla="val 9548"/>
              <a:gd name="adj2" fmla="val 9216"/>
            </a:avLst>
          </a:prstGeom>
          <a:solidFill>
            <a:srgbClr val="4BA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latin typeface="Nexa Light" panose="02000000000000000000" pitchFamily="50" charset="0"/>
            </a:endParaRPr>
          </a:p>
        </p:txBody>
      </p:sp>
      <p:sp>
        <p:nvSpPr>
          <p:cNvPr id="7" name="TextBox 6"/>
          <p:cNvSpPr txBox="1"/>
          <p:nvPr/>
        </p:nvSpPr>
        <p:spPr>
          <a:xfrm>
            <a:off x="6622408" y="3115786"/>
            <a:ext cx="184731" cy="923330"/>
          </a:xfrm>
          <a:prstGeom prst="rect">
            <a:avLst/>
          </a:prstGeom>
          <a:noFill/>
        </p:spPr>
        <p:txBody>
          <a:bodyPr wrap="none" rtlCol="0">
            <a:spAutoFit/>
          </a:bodyPr>
          <a:lstStyle/>
          <a:p>
            <a:endParaRPr lang="pl-PL" sz="5400" b="1" dirty="0"/>
          </a:p>
        </p:txBody>
      </p:sp>
      <p:grpSp>
        <p:nvGrpSpPr>
          <p:cNvPr id="2" name="Group 1"/>
          <p:cNvGrpSpPr/>
          <p:nvPr/>
        </p:nvGrpSpPr>
        <p:grpSpPr>
          <a:xfrm>
            <a:off x="7575199" y="514457"/>
            <a:ext cx="3587136" cy="1446484"/>
            <a:chOff x="8869631" y="483460"/>
            <a:chExt cx="3587136" cy="1446484"/>
          </a:xfrm>
        </p:grpSpPr>
        <p:sp>
          <p:nvSpPr>
            <p:cNvPr id="12" name="TextBox 11"/>
            <p:cNvSpPr txBox="1"/>
            <p:nvPr/>
          </p:nvSpPr>
          <p:spPr>
            <a:xfrm>
              <a:off x="8869631" y="483460"/>
              <a:ext cx="3587136" cy="1107996"/>
            </a:xfrm>
            <a:prstGeom prst="rect">
              <a:avLst/>
            </a:prstGeom>
            <a:noFill/>
          </p:spPr>
          <p:txBody>
            <a:bodyPr wrap="none" rtlCol="0">
              <a:spAutoFit/>
            </a:bodyPr>
            <a:lstStyle/>
            <a:p>
              <a:r>
                <a:rPr lang="en-US" sz="6600" b="1" dirty="0" smtClean="0">
                  <a:solidFill>
                    <a:schemeClr val="tx1">
                      <a:lumMod val="50000"/>
                      <a:lumOff val="50000"/>
                    </a:schemeClr>
                  </a:solidFill>
                </a:rPr>
                <a:t>Microsoft</a:t>
              </a:r>
              <a:endParaRPr lang="pl-PL" sz="6600" b="1" dirty="0">
                <a:solidFill>
                  <a:schemeClr val="tx1">
                    <a:lumMod val="50000"/>
                    <a:lumOff val="50000"/>
                  </a:schemeClr>
                </a:solidFill>
              </a:endParaRPr>
            </a:p>
          </p:txBody>
        </p:sp>
        <p:sp>
          <p:nvSpPr>
            <p:cNvPr id="13" name="TextBox 12"/>
            <p:cNvSpPr txBox="1"/>
            <p:nvPr/>
          </p:nvSpPr>
          <p:spPr>
            <a:xfrm>
              <a:off x="9069114" y="1283613"/>
              <a:ext cx="569387" cy="646331"/>
            </a:xfrm>
            <a:prstGeom prst="rect">
              <a:avLst/>
            </a:prstGeom>
            <a:noFill/>
          </p:spPr>
          <p:txBody>
            <a:bodyPr wrap="none" rtlCol="0">
              <a:spAutoFit/>
            </a:bodyPr>
            <a:lstStyle/>
            <a:p>
              <a:r>
                <a:rPr lang="pl-PL" sz="3600" b="1" dirty="0">
                  <a:solidFill>
                    <a:srgbClr val="2971CE"/>
                  </a:solidFill>
                </a:rPr>
                <a:t>1.</a:t>
              </a:r>
            </a:p>
          </p:txBody>
        </p:sp>
        <p:sp>
          <p:nvSpPr>
            <p:cNvPr id="14" name="TextBox 13"/>
            <p:cNvSpPr txBox="1"/>
            <p:nvPr/>
          </p:nvSpPr>
          <p:spPr>
            <a:xfrm>
              <a:off x="9490570" y="1375780"/>
              <a:ext cx="2616294" cy="523220"/>
            </a:xfrm>
            <a:prstGeom prst="rect">
              <a:avLst/>
            </a:prstGeom>
            <a:noFill/>
          </p:spPr>
          <p:txBody>
            <a:bodyPr wrap="none" rtlCol="0">
              <a:spAutoFit/>
            </a:bodyPr>
            <a:lstStyle/>
            <a:p>
              <a:r>
                <a:rPr lang="en-US" sz="2800" b="1" dirty="0" err="1" smtClean="0">
                  <a:solidFill>
                    <a:schemeClr val="tx1">
                      <a:lumMod val="50000"/>
                      <a:lumOff val="50000"/>
                    </a:schemeClr>
                  </a:solidFill>
                </a:rPr>
                <a:t>Techstack</a:t>
              </a:r>
              <a:r>
                <a:rPr lang="en-US" sz="2800" b="1" dirty="0" smtClean="0">
                  <a:solidFill>
                    <a:schemeClr val="tx1">
                      <a:lumMod val="50000"/>
                      <a:lumOff val="50000"/>
                    </a:schemeClr>
                  </a:solidFill>
                </a:rPr>
                <a:t> Used?</a:t>
              </a:r>
              <a:endParaRPr lang="pl-PL" sz="2800" b="1" dirty="0">
                <a:solidFill>
                  <a:schemeClr val="tx1">
                    <a:lumMod val="50000"/>
                    <a:lumOff val="50000"/>
                  </a:schemeClr>
                </a:solidFill>
              </a:endParaRPr>
            </a:p>
          </p:txBody>
        </p:sp>
      </p:grpSp>
      <p:sp>
        <p:nvSpPr>
          <p:cNvPr id="32" name="Subtitle 2"/>
          <p:cNvSpPr txBox="1">
            <a:spLocks/>
          </p:cNvSpPr>
          <p:nvPr/>
        </p:nvSpPr>
        <p:spPr>
          <a:xfrm>
            <a:off x="6631122" y="2384337"/>
            <a:ext cx="6195878" cy="32963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smtClean="0">
                <a:solidFill>
                  <a:srgbClr val="7AC5DD"/>
                </a:solidFill>
                <a:latin typeface="Open Sans" panose="020B0606030504020204" pitchFamily="34" charset="0"/>
                <a:ea typeface="Open Sans" panose="020B0606030504020204" pitchFamily="34" charset="0"/>
                <a:cs typeface="Open Sans" panose="020B0606030504020204" pitchFamily="34" charset="0"/>
              </a:rPr>
              <a:t>Dev will be built over Microsoft Bot Builder Framework using C# language.</a:t>
            </a:r>
            <a:endParaRPr lang="en-US" sz="1800" b="1" dirty="0">
              <a:solidFill>
                <a:srgbClr val="7AC5DD"/>
              </a:solidFill>
              <a:latin typeface="Open Sans" panose="020B0606030504020204" pitchFamily="34" charset="0"/>
              <a:ea typeface="Open Sans" panose="020B0606030504020204" pitchFamily="34" charset="0"/>
              <a:cs typeface="Open Sans" panose="020B0606030504020204" pitchFamily="34" charset="0"/>
            </a:endParaRPr>
          </a:p>
          <a:p>
            <a:pPr marL="0" indent="0">
              <a:buNone/>
            </a:pPr>
            <a:r>
              <a:rPr lang="en-US" sz="1800" b="1" dirty="0" smtClean="0">
                <a:solidFill>
                  <a:srgbClr val="7AC5DD"/>
                </a:solidFill>
                <a:latin typeface="Open Sans" panose="020B0606030504020204" pitchFamily="34" charset="0"/>
                <a:ea typeface="Open Sans" panose="020B0606030504020204" pitchFamily="34" charset="0"/>
                <a:cs typeface="Open Sans" panose="020B0606030504020204" pitchFamily="34" charset="0"/>
              </a:rPr>
              <a:t>IDE – Visual Studio 2022 (Community Version)</a:t>
            </a:r>
          </a:p>
        </p:txBody>
      </p:sp>
      <p:sp>
        <p:nvSpPr>
          <p:cNvPr id="33" name="Subtitle 2"/>
          <p:cNvSpPr txBox="1">
            <a:spLocks/>
          </p:cNvSpPr>
          <p:nvPr/>
        </p:nvSpPr>
        <p:spPr>
          <a:xfrm>
            <a:off x="6638738" y="3573783"/>
            <a:ext cx="7707178" cy="829168"/>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smtClean="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Microsoft Language Studio</a:t>
            </a:r>
            <a:br>
              <a:rPr lang="en-US" sz="1800" b="1" dirty="0" smtClean="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br>
            <a:r>
              <a:rPr lang="en-US" sz="1800" b="1" dirty="0" smtClean="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	*LUIS</a:t>
            </a:r>
          </a:p>
          <a:p>
            <a:pPr marL="0" indent="0">
              <a:buNone/>
            </a:pPr>
            <a:r>
              <a:rPr lang="en-US" sz="1800" b="1" dirty="0" smtClean="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	*Speech Resource</a:t>
            </a:r>
          </a:p>
          <a:p>
            <a:pPr marL="0" indent="0">
              <a:buNone/>
            </a:pPr>
            <a:r>
              <a:rPr lang="en-US" sz="1800" b="1" dirty="0" smtClean="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800" b="1" dirty="0" err="1" smtClean="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QnA</a:t>
            </a:r>
            <a:r>
              <a:rPr lang="en-US" sz="1800" b="1" dirty="0" smtClean="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 to answer FAQ’s</a:t>
            </a:r>
            <a:endParaRPr lang="en-US" sz="1800" b="1" dirty="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4" name="Subtitle 2"/>
          <p:cNvSpPr txBox="1">
            <a:spLocks/>
          </p:cNvSpPr>
          <p:nvPr/>
        </p:nvSpPr>
        <p:spPr>
          <a:xfrm>
            <a:off x="6631122" y="5120714"/>
            <a:ext cx="6195878" cy="329638"/>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smtClean="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Hosting platform </a:t>
            </a:r>
            <a:r>
              <a:rPr lang="en-US" sz="1800" b="1" dirty="0" smtClean="0">
                <a:solidFill>
                  <a:schemeClr val="accent1"/>
                </a:solidFill>
                <a:latin typeface="Open Sans" panose="020B0606030504020204" pitchFamily="34" charset="0"/>
                <a:ea typeface="Open Sans" panose="020B0606030504020204" pitchFamily="34" charset="0"/>
                <a:cs typeface="Open Sans" panose="020B0606030504020204" pitchFamily="34" charset="0"/>
              </a:rPr>
              <a:t>Azure,</a:t>
            </a:r>
            <a:r>
              <a:rPr lang="en-US" sz="1800" b="1" dirty="0" smtClean="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 i.e. is </a:t>
            </a:r>
            <a:r>
              <a:rPr lang="en-US" sz="1800" b="1"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the second-largest cloud computing platform serving millions of applications, integrations, and customers</a:t>
            </a:r>
            <a:r>
              <a:rPr lang="en-US" sz="1800" b="1" dirty="0" smtClean="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rPr>
              <a:t>.</a:t>
            </a:r>
            <a:endParaRPr lang="en-US" sz="1800" b="1" dirty="0">
              <a:solidFill>
                <a:schemeClr val="bg1">
                  <a:lumMod val="7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8" name="Freeform 37"/>
          <p:cNvSpPr/>
          <p:nvPr/>
        </p:nvSpPr>
        <p:spPr>
          <a:xfrm rot="5400000">
            <a:off x="6131047" y="5068222"/>
            <a:ext cx="401516" cy="401516"/>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38"/>
          <p:cNvSpPr/>
          <p:nvPr/>
        </p:nvSpPr>
        <p:spPr>
          <a:xfrm rot="5400000">
            <a:off x="6125552" y="2513217"/>
            <a:ext cx="401516" cy="401516"/>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rot="5400000">
            <a:off x="6131047" y="3677970"/>
            <a:ext cx="401516" cy="401516"/>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lumMod val="75000"/>
                </a:schemeClr>
              </a:solidFill>
            </a:endParaRPr>
          </a:p>
        </p:txBody>
      </p:sp>
      <p:pic>
        <p:nvPicPr>
          <p:cNvPr id="22" name="Picture 21"/>
          <p:cNvPicPr>
            <a:picLocks noChangeAspect="1"/>
          </p:cNvPicPr>
          <p:nvPr/>
        </p:nvPicPr>
        <p:blipFill rotWithShape="1">
          <a:blip r:embed="rId3" cstate="email">
            <a:extLst>
              <a:ext uri="{28A0092B-C50C-407E-A947-70E740481C1C}">
                <a14:useLocalDpi xmlns:a14="http://schemas.microsoft.com/office/drawing/2010/main"/>
              </a:ext>
            </a:extLst>
          </a:blip>
          <a:srcRect/>
          <a:stretch/>
        </p:blipFill>
        <p:spPr>
          <a:xfrm rot="796508">
            <a:off x="1377119" y="1085850"/>
            <a:ext cx="4241800" cy="4241800"/>
          </a:xfrm>
          <a:prstGeom prst="rect">
            <a:avLst/>
          </a:prstGeom>
        </p:spPr>
      </p:pic>
      <p:pic>
        <p:nvPicPr>
          <p:cNvPr id="1028" name="Picture 4" descr="The /azure/store Robot | Transloadit"/>
          <p:cNvPicPr>
            <a:picLocks noChangeAspect="1" noChangeArrowheads="1"/>
          </p:cNvPicPr>
          <p:nvPr/>
        </p:nvPicPr>
        <p:blipFill rotWithShape="1">
          <a:blip r:embed="rId4">
            <a:extLst>
              <a:ext uri="{28A0092B-C50C-407E-A947-70E740481C1C}">
                <a14:useLocalDpi xmlns:a14="http://schemas.microsoft.com/office/drawing/2010/main" val="0"/>
              </a:ext>
            </a:extLst>
          </a:blip>
          <a:srcRect l="-521" t="1576" r="169" b="-38"/>
          <a:stretch/>
        </p:blipFill>
        <p:spPr bwMode="auto">
          <a:xfrm rot="774966">
            <a:off x="1349444" y="1088083"/>
            <a:ext cx="4264193" cy="4183893"/>
          </a:xfrm>
          <a:prstGeom prst="rect">
            <a:avLst/>
          </a:prstGeom>
          <a:noFill/>
          <a:extLst>
            <a:ext uri="{909E8E84-426E-40DD-AFC4-6F175D3DCCD1}">
              <a14:hiddenFill xmlns:a14="http://schemas.microsoft.com/office/drawing/2010/main">
                <a:solidFill>
                  <a:srgbClr val="FFFFFF"/>
                </a:solidFill>
              </a14:hiddenFill>
            </a:ext>
          </a:extLst>
        </p:spPr>
      </p:pic>
      <p:sp>
        <p:nvSpPr>
          <p:cNvPr id="23" name="Half Frame 22"/>
          <p:cNvSpPr/>
          <p:nvPr/>
        </p:nvSpPr>
        <p:spPr>
          <a:xfrm>
            <a:off x="1321557" y="1123951"/>
            <a:ext cx="4165600" cy="4165600"/>
          </a:xfrm>
          <a:prstGeom prst="halfFrame">
            <a:avLst>
              <a:gd name="adj1" fmla="val 2693"/>
              <a:gd name="adj2" fmla="val 2636"/>
            </a:avLst>
          </a:prstGeom>
          <a:solidFill>
            <a:srgbClr val="4BA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latin typeface="Nexa Light" panose="02000000000000000000" pitchFamily="50" charset="0"/>
            </a:endParaRPr>
          </a:p>
        </p:txBody>
      </p:sp>
      <p:sp>
        <p:nvSpPr>
          <p:cNvPr id="5" name="Rectangle 4"/>
          <p:cNvSpPr/>
          <p:nvPr/>
        </p:nvSpPr>
        <p:spPr>
          <a:xfrm>
            <a:off x="1377119" y="1092200"/>
            <a:ext cx="4241800" cy="4533900"/>
          </a:xfrm>
          <a:prstGeom prst="rect">
            <a:avLst/>
          </a:prstGeom>
          <a:solidFill>
            <a:srgbClr val="84CCF0">
              <a:alpha val="23000"/>
            </a:srgbClr>
          </a:solidFill>
          <a:ln w="114300">
            <a:solidFill>
              <a:srgbClr val="4BA2E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latin typeface="Nexa Light" panose="02000000000000000000" pitchFamily="50" charset="0"/>
            </a:endParaRPr>
          </a:p>
        </p:txBody>
      </p:sp>
      <p:pic>
        <p:nvPicPr>
          <p:cNvPr id="1029"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660524" y="455064"/>
            <a:ext cx="2272811" cy="587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6"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5400000">
            <a:off x="4751336" y="1809223"/>
            <a:ext cx="2272811" cy="4165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8" name="Picture 5"/>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5400000">
            <a:off x="-23106" y="4134898"/>
            <a:ext cx="2272811" cy="4165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8334166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ipe(left)">
                                      <p:cBhvr>
                                        <p:cTn id="11" dur="500"/>
                                        <p:tgtEl>
                                          <p:spTgt spid="3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40"/>
                                        </p:tgtEl>
                                        <p:attrNameLst>
                                          <p:attrName>style.visibility</p:attrName>
                                        </p:attrNameLst>
                                      </p:cBhvr>
                                      <p:to>
                                        <p:strVal val="visible"/>
                                      </p:to>
                                    </p:set>
                                    <p:animEffect transition="in" filter="fade">
                                      <p:cBhvr>
                                        <p:cTn id="16" dur="500"/>
                                        <p:tgtEl>
                                          <p:spTgt spid="40"/>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wipe(left)">
                                      <p:cBhvr>
                                        <p:cTn id="19" dur="500"/>
                                        <p:tgtEl>
                                          <p:spTgt spid="3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8"/>
                                        </p:tgtEl>
                                        <p:attrNameLst>
                                          <p:attrName>style.visibility</p:attrName>
                                        </p:attrNameLst>
                                      </p:cBhvr>
                                      <p:to>
                                        <p:strVal val="visible"/>
                                      </p:to>
                                    </p:set>
                                    <p:animEffect transition="in" filter="fade">
                                      <p:cBhvr>
                                        <p:cTn id="24" dur="500"/>
                                        <p:tgtEl>
                                          <p:spTgt spid="38"/>
                                        </p:tgtEl>
                                      </p:cBhvr>
                                    </p:animEffect>
                                  </p:childTnLst>
                                </p:cTn>
                              </p:par>
                            </p:childTnLst>
                          </p:cTn>
                        </p:par>
                        <p:par>
                          <p:cTn id="25" fill="hold">
                            <p:stCondLst>
                              <p:cond delay="500"/>
                            </p:stCondLst>
                            <p:childTnLst>
                              <p:par>
                                <p:cTn id="26" presetID="22" presetClass="entr" presetSubtype="8" fill="hold" grpId="0" nodeType="after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wipe(left)">
                                      <p:cBhvr>
                                        <p:cTn id="28"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p:bldP spid="38" grpId="0" animBg="1"/>
      <p:bldP spid="39" grpId="0" animBg="1"/>
      <p:bldP spid="4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p:nvPr/>
        </p:nvSpPr>
        <p:spPr>
          <a:xfrm>
            <a:off x="0" y="0"/>
            <a:ext cx="12192000" cy="6858000"/>
          </a:xfrm>
          <a:prstGeom prst="rect">
            <a:avLst/>
          </a:prstGeom>
          <a:gradFill flip="none" rotWithShape="1">
            <a:gsLst>
              <a:gs pos="0">
                <a:schemeClr val="accent1">
                  <a:shade val="30000"/>
                  <a:satMod val="115000"/>
                </a:schemeClr>
              </a:gs>
              <a:gs pos="50000">
                <a:schemeClr val="accent1">
                  <a:shade val="67500"/>
                  <a:satMod val="115000"/>
                </a:schemeClr>
              </a:gs>
              <a:gs pos="100000">
                <a:schemeClr val="accent1">
                  <a:shade val="100000"/>
                  <a:satMod val="115000"/>
                </a:schemeClr>
              </a:gs>
            </a:gsLst>
            <a:path path="circle">
              <a:fillToRect r="100000" b="100000"/>
            </a:path>
            <a:tileRect l="-100000" t="-10000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ounded Rectangle 3"/>
          <p:cNvSpPr/>
          <p:nvPr/>
        </p:nvSpPr>
        <p:spPr>
          <a:xfrm>
            <a:off x="35047" y="-36995"/>
            <a:ext cx="12192000" cy="685800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https://coolors.co/export/png/1c4db3-2971ce-4ba2e2-84ccf0-f1f1f1"/>
          <p:cNvPicPr>
            <a:picLocks noChangeAspect="1" noChangeArrowheads="1"/>
          </p:cNvPicPr>
          <p:nvPr/>
        </p:nvPicPr>
        <p:blipFill rotWithShape="1">
          <a:blip r:embed="rId2" cstate="email">
            <a:extLst>
              <a:ext uri="{28A0092B-C50C-407E-A947-70E740481C1C}">
                <a14:useLocalDpi xmlns:a14="http://schemas.microsoft.com/office/drawing/2010/main"/>
              </a:ext>
            </a:extLst>
          </a:blip>
          <a:srcRect/>
          <a:stretch/>
        </p:blipFill>
        <p:spPr bwMode="auto">
          <a:xfrm>
            <a:off x="0" y="7152732"/>
            <a:ext cx="4020504" cy="704132"/>
          </a:xfrm>
          <a:prstGeom prst="rect">
            <a:avLst/>
          </a:prstGeom>
          <a:noFill/>
          <a:extLst>
            <a:ext uri="{909E8E84-426E-40DD-AFC4-6F175D3DCCD1}">
              <a14:hiddenFill xmlns:a14="http://schemas.microsoft.com/office/drawing/2010/main">
                <a:solidFill>
                  <a:srgbClr val="FFFFFF"/>
                </a:solidFill>
              </a14:hiddenFill>
            </a:ext>
          </a:extLst>
        </p:spPr>
      </p:pic>
      <p:sp>
        <p:nvSpPr>
          <p:cNvPr id="6" name="Half Frame 5"/>
          <p:cNvSpPr/>
          <p:nvPr/>
        </p:nvSpPr>
        <p:spPr>
          <a:xfrm>
            <a:off x="1321557" y="1049406"/>
            <a:ext cx="4165600" cy="4165600"/>
          </a:xfrm>
          <a:prstGeom prst="halfFrame">
            <a:avLst>
              <a:gd name="adj1" fmla="val 2693"/>
              <a:gd name="adj2" fmla="val 2636"/>
            </a:avLst>
          </a:prstGeom>
          <a:solidFill>
            <a:srgbClr val="4BA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latin typeface="Nexa Light" panose="02000000000000000000" pitchFamily="50" charset="0"/>
            </a:endParaRPr>
          </a:p>
        </p:txBody>
      </p:sp>
      <p:sp>
        <p:nvSpPr>
          <p:cNvPr id="8" name="Half Frame 7"/>
          <p:cNvSpPr/>
          <p:nvPr/>
        </p:nvSpPr>
        <p:spPr>
          <a:xfrm rot="5400000">
            <a:off x="10102841" y="442364"/>
            <a:ext cx="1363173" cy="1363173"/>
          </a:xfrm>
          <a:prstGeom prst="halfFrame">
            <a:avLst>
              <a:gd name="adj1" fmla="val 9548"/>
              <a:gd name="adj2" fmla="val 9216"/>
            </a:avLst>
          </a:prstGeom>
          <a:solidFill>
            <a:srgbClr val="4BA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latin typeface="Nexa Light" panose="02000000000000000000" pitchFamily="50" charset="0"/>
            </a:endParaRPr>
          </a:p>
        </p:txBody>
      </p:sp>
      <p:sp>
        <p:nvSpPr>
          <p:cNvPr id="7" name="TextBox 6"/>
          <p:cNvSpPr txBox="1"/>
          <p:nvPr/>
        </p:nvSpPr>
        <p:spPr>
          <a:xfrm>
            <a:off x="6622408" y="3115786"/>
            <a:ext cx="184731" cy="923330"/>
          </a:xfrm>
          <a:prstGeom prst="rect">
            <a:avLst/>
          </a:prstGeom>
          <a:noFill/>
        </p:spPr>
        <p:txBody>
          <a:bodyPr wrap="none" rtlCol="0">
            <a:spAutoFit/>
          </a:bodyPr>
          <a:lstStyle/>
          <a:p>
            <a:endParaRPr lang="pl-PL" sz="5400" b="1" dirty="0"/>
          </a:p>
        </p:txBody>
      </p:sp>
      <p:grpSp>
        <p:nvGrpSpPr>
          <p:cNvPr id="2" name="Group 1"/>
          <p:cNvGrpSpPr/>
          <p:nvPr/>
        </p:nvGrpSpPr>
        <p:grpSpPr>
          <a:xfrm>
            <a:off x="7188200" y="514457"/>
            <a:ext cx="4344685" cy="1446484"/>
            <a:chOff x="8869631" y="483460"/>
            <a:chExt cx="3957686" cy="1446484"/>
          </a:xfrm>
        </p:grpSpPr>
        <p:sp>
          <p:nvSpPr>
            <p:cNvPr id="12" name="TextBox 11"/>
            <p:cNvSpPr txBox="1"/>
            <p:nvPr/>
          </p:nvSpPr>
          <p:spPr>
            <a:xfrm>
              <a:off x="8869631" y="483460"/>
              <a:ext cx="3615147" cy="1107996"/>
            </a:xfrm>
            <a:prstGeom prst="rect">
              <a:avLst/>
            </a:prstGeom>
            <a:noFill/>
          </p:spPr>
          <p:txBody>
            <a:bodyPr wrap="none" rtlCol="0">
              <a:spAutoFit/>
            </a:bodyPr>
            <a:lstStyle/>
            <a:p>
              <a:r>
                <a:rPr lang="en-US" sz="6600" b="1" dirty="0" smtClean="0">
                  <a:solidFill>
                    <a:schemeClr val="tx1">
                      <a:lumMod val="50000"/>
                      <a:lumOff val="50000"/>
                    </a:schemeClr>
                  </a:solidFill>
                </a:rPr>
                <a:t>  Microsoft</a:t>
              </a:r>
              <a:endParaRPr lang="pl-PL" sz="6600" b="1" dirty="0">
                <a:solidFill>
                  <a:schemeClr val="tx1">
                    <a:lumMod val="50000"/>
                    <a:lumOff val="50000"/>
                  </a:schemeClr>
                </a:solidFill>
              </a:endParaRPr>
            </a:p>
          </p:txBody>
        </p:sp>
        <p:sp>
          <p:nvSpPr>
            <p:cNvPr id="13" name="TextBox 12"/>
            <p:cNvSpPr txBox="1"/>
            <p:nvPr/>
          </p:nvSpPr>
          <p:spPr>
            <a:xfrm>
              <a:off x="9069114" y="1283613"/>
              <a:ext cx="569387" cy="646331"/>
            </a:xfrm>
            <a:prstGeom prst="rect">
              <a:avLst/>
            </a:prstGeom>
            <a:noFill/>
          </p:spPr>
          <p:txBody>
            <a:bodyPr wrap="none" rtlCol="0">
              <a:spAutoFit/>
            </a:bodyPr>
            <a:lstStyle/>
            <a:p>
              <a:r>
                <a:rPr lang="pl-PL" sz="3600" b="1" dirty="0">
                  <a:solidFill>
                    <a:srgbClr val="2971CE"/>
                  </a:solidFill>
                </a:rPr>
                <a:t>1.</a:t>
              </a:r>
            </a:p>
          </p:txBody>
        </p:sp>
        <p:sp>
          <p:nvSpPr>
            <p:cNvPr id="14" name="TextBox 13"/>
            <p:cNvSpPr txBox="1"/>
            <p:nvPr/>
          </p:nvSpPr>
          <p:spPr>
            <a:xfrm>
              <a:off x="9490570" y="1375780"/>
              <a:ext cx="3336747" cy="523220"/>
            </a:xfrm>
            <a:prstGeom prst="rect">
              <a:avLst/>
            </a:prstGeom>
            <a:noFill/>
          </p:spPr>
          <p:txBody>
            <a:bodyPr wrap="none" rtlCol="0">
              <a:spAutoFit/>
            </a:bodyPr>
            <a:lstStyle/>
            <a:p>
              <a:r>
                <a:rPr lang="en-US" sz="2800" b="1" dirty="0" smtClean="0">
                  <a:solidFill>
                    <a:schemeClr val="tx1">
                      <a:lumMod val="50000"/>
                      <a:lumOff val="50000"/>
                    </a:schemeClr>
                  </a:solidFill>
                </a:rPr>
                <a:t>Azure Services Used?</a:t>
              </a:r>
              <a:endParaRPr lang="pl-PL" sz="2800" b="1" dirty="0">
                <a:solidFill>
                  <a:schemeClr val="tx1">
                    <a:lumMod val="50000"/>
                    <a:lumOff val="50000"/>
                  </a:schemeClr>
                </a:solidFill>
              </a:endParaRPr>
            </a:p>
          </p:txBody>
        </p:sp>
      </p:grpSp>
      <p:sp>
        <p:nvSpPr>
          <p:cNvPr id="32" name="Subtitle 2"/>
          <p:cNvSpPr txBox="1">
            <a:spLocks/>
          </p:cNvSpPr>
          <p:nvPr/>
        </p:nvSpPr>
        <p:spPr>
          <a:xfrm>
            <a:off x="1523843" y="1503567"/>
            <a:ext cx="4091766" cy="2073883"/>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b="1" dirty="0" smtClean="0">
                <a:solidFill>
                  <a:srgbClr val="7AC5DD"/>
                </a:solidFill>
                <a:latin typeface="Open Sans" panose="020B0606030504020204" pitchFamily="34" charset="0"/>
                <a:ea typeface="Open Sans" panose="020B0606030504020204" pitchFamily="34" charset="0"/>
                <a:cs typeface="Open Sans" panose="020B0606030504020204" pitchFamily="34" charset="0"/>
              </a:rPr>
              <a:t>    Azure Language Studio</a:t>
            </a:r>
          </a:p>
          <a:p>
            <a:pPr marL="0" indent="0" algn="just">
              <a:buNone/>
            </a:pPr>
            <a:r>
              <a:rPr lang="en-US" sz="1800" b="1" dirty="0">
                <a:solidFill>
                  <a:srgbClr val="7AC5DD"/>
                </a:solidFill>
                <a:latin typeface="Open Sans" panose="020B0606030504020204" pitchFamily="34" charset="0"/>
                <a:ea typeface="Open Sans" panose="020B0606030504020204" pitchFamily="34" charset="0"/>
                <a:cs typeface="Open Sans" panose="020B0606030504020204" pitchFamily="34" charset="0"/>
              </a:rPr>
              <a:t>	</a:t>
            </a:r>
            <a:r>
              <a:rPr lang="en-US" sz="1800" b="1" dirty="0" smtClean="0">
                <a:solidFill>
                  <a:srgbClr val="7AC5DD"/>
                </a:solidFill>
                <a:latin typeface="Open Sans" panose="020B0606030504020204" pitchFamily="34" charset="0"/>
                <a:ea typeface="Open Sans" panose="020B0606030504020204" pitchFamily="34" charset="0"/>
                <a:cs typeface="Open Sans" panose="020B0606030504020204" pitchFamily="34" charset="0"/>
              </a:rPr>
              <a:t>Language Detection</a:t>
            </a:r>
          </a:p>
          <a:p>
            <a:pPr marL="0" indent="0" algn="just">
              <a:buNone/>
            </a:pPr>
            <a:r>
              <a:rPr lang="en-US" sz="1800" b="1" dirty="0" smtClean="0">
                <a:solidFill>
                  <a:srgbClr val="7AC5DD"/>
                </a:solidFill>
                <a:latin typeface="Open Sans" panose="020B0606030504020204" pitchFamily="34" charset="0"/>
                <a:ea typeface="Open Sans" panose="020B0606030504020204" pitchFamily="34" charset="0"/>
                <a:cs typeface="Open Sans" panose="020B0606030504020204" pitchFamily="34" charset="0"/>
              </a:rPr>
              <a:t>	Language Understanding</a:t>
            </a:r>
          </a:p>
          <a:p>
            <a:pPr marL="0" indent="0" algn="just">
              <a:buNone/>
            </a:pPr>
            <a:r>
              <a:rPr lang="en-US" sz="1800" b="1" dirty="0" smtClean="0">
                <a:solidFill>
                  <a:srgbClr val="7AC5DD"/>
                </a:solidFill>
                <a:latin typeface="Open Sans" panose="020B0606030504020204" pitchFamily="34" charset="0"/>
                <a:ea typeface="Open Sans" panose="020B0606030504020204" pitchFamily="34" charset="0"/>
                <a:cs typeface="Open Sans" panose="020B0606030504020204" pitchFamily="34" charset="0"/>
              </a:rPr>
              <a:t>	Language Translation</a:t>
            </a:r>
          </a:p>
          <a:p>
            <a:pPr marL="0" indent="0" algn="just">
              <a:buNone/>
            </a:pPr>
            <a:r>
              <a:rPr lang="en-US" sz="1800" b="1" dirty="0">
                <a:solidFill>
                  <a:srgbClr val="7AC5DD"/>
                </a:solidFill>
                <a:latin typeface="Open Sans" panose="020B0606030504020204" pitchFamily="34" charset="0"/>
                <a:ea typeface="Open Sans" panose="020B0606030504020204" pitchFamily="34" charset="0"/>
                <a:cs typeface="Open Sans" panose="020B0606030504020204" pitchFamily="34" charset="0"/>
              </a:rPr>
              <a:t>	</a:t>
            </a:r>
            <a:r>
              <a:rPr lang="en-US" sz="1800" b="1" dirty="0" smtClean="0">
                <a:solidFill>
                  <a:srgbClr val="7AC5DD"/>
                </a:solidFill>
                <a:latin typeface="Open Sans" panose="020B0606030504020204" pitchFamily="34" charset="0"/>
                <a:ea typeface="Open Sans" panose="020B0606030504020204" pitchFamily="34" charset="0"/>
                <a:cs typeface="Open Sans" panose="020B0606030504020204" pitchFamily="34" charset="0"/>
              </a:rPr>
              <a:t>Question Answering</a:t>
            </a:r>
          </a:p>
          <a:p>
            <a:pPr marL="0" indent="0" algn="just">
              <a:buNone/>
            </a:pPr>
            <a:r>
              <a:rPr lang="en-US" sz="1800" b="1" dirty="0" smtClean="0">
                <a:solidFill>
                  <a:srgbClr val="7AC5DD"/>
                </a:solidFill>
                <a:latin typeface="Open Sans" panose="020B0606030504020204" pitchFamily="34" charset="0"/>
                <a:ea typeface="Open Sans" panose="020B0606030504020204" pitchFamily="34" charset="0"/>
                <a:cs typeface="Open Sans" panose="020B0606030504020204" pitchFamily="34" charset="0"/>
              </a:rPr>
              <a:t>	</a:t>
            </a:r>
          </a:p>
        </p:txBody>
      </p:sp>
      <p:sp>
        <p:nvSpPr>
          <p:cNvPr id="33" name="Subtitle 2"/>
          <p:cNvSpPr txBox="1">
            <a:spLocks/>
          </p:cNvSpPr>
          <p:nvPr/>
        </p:nvSpPr>
        <p:spPr>
          <a:xfrm>
            <a:off x="5822382" y="2778007"/>
            <a:ext cx="4280459" cy="2522217"/>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00000"/>
              </a:lnSpc>
              <a:buNone/>
            </a:pPr>
            <a:r>
              <a:rPr lang="en-US" sz="1800" b="1" dirty="0" smtClean="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 Microsoft Azure Cognitive Services</a:t>
            </a:r>
          </a:p>
          <a:p>
            <a:pPr marL="0" indent="0">
              <a:lnSpc>
                <a:spcPct val="100000"/>
              </a:lnSpc>
              <a:buNone/>
            </a:pPr>
            <a:r>
              <a:rPr lang="en-US" sz="1800" b="1" dirty="0" smtClean="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	Computer Vision</a:t>
            </a:r>
          </a:p>
          <a:p>
            <a:pPr marL="0" indent="0">
              <a:lnSpc>
                <a:spcPct val="100000"/>
              </a:lnSpc>
              <a:buNone/>
            </a:pPr>
            <a:r>
              <a:rPr lang="en-US" sz="1800" b="1" dirty="0" smtClean="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	Form Recognizer</a:t>
            </a:r>
            <a:endParaRPr lang="en-US" sz="1800" b="1" dirty="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endParaRPr>
          </a:p>
          <a:p>
            <a:pPr marL="0" indent="0">
              <a:lnSpc>
                <a:spcPct val="100000"/>
              </a:lnSpc>
              <a:buNone/>
            </a:pPr>
            <a:r>
              <a:rPr lang="en-US" sz="1800" b="1" dirty="0" smtClean="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	Object Detection</a:t>
            </a:r>
          </a:p>
          <a:p>
            <a:pPr marL="0" indent="0">
              <a:lnSpc>
                <a:spcPct val="100000"/>
              </a:lnSpc>
              <a:buNone/>
            </a:pPr>
            <a:r>
              <a:rPr lang="en-US" sz="1800" b="1" dirty="0" smtClean="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	Speech Resource</a:t>
            </a:r>
          </a:p>
          <a:p>
            <a:pPr marL="0" indent="0">
              <a:lnSpc>
                <a:spcPct val="100000"/>
              </a:lnSpc>
              <a:buNone/>
            </a:pPr>
            <a:r>
              <a:rPr lang="en-US" sz="1800" b="1" dirty="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800" b="1" dirty="0" smtClean="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rPr>
              <a:t>Sentiment Detection</a:t>
            </a:r>
            <a:endParaRPr lang="en-US" sz="1800" b="1" dirty="0">
              <a:solidFill>
                <a:schemeClr val="accent1">
                  <a:lumMod val="7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4" name="Subtitle 2"/>
          <p:cNvSpPr txBox="1">
            <a:spLocks/>
          </p:cNvSpPr>
          <p:nvPr/>
        </p:nvSpPr>
        <p:spPr>
          <a:xfrm>
            <a:off x="1435166" y="3852801"/>
            <a:ext cx="4180443" cy="1611943"/>
          </a:xfrm>
          <a:prstGeom prst="rect">
            <a:avLst/>
          </a:prstGeom>
          <a:noFill/>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buNone/>
            </a:pPr>
            <a:r>
              <a:rPr lang="en-US" sz="1800" b="1" dirty="0" smtClean="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	Azure Static Web App</a:t>
            </a:r>
          </a:p>
          <a:p>
            <a:pPr marL="0" indent="0" algn="just">
              <a:buNone/>
            </a:pPr>
            <a:r>
              <a:rPr lang="en-US" sz="1800" b="1" dirty="0" smtClean="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	Azure Bot Service</a:t>
            </a:r>
          </a:p>
          <a:p>
            <a:pPr marL="0" indent="0" algn="just">
              <a:buNone/>
            </a:pPr>
            <a:r>
              <a:rPr lang="en-US" sz="1800" b="1" dirty="0" smtClean="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	Azure Cosmo DB</a:t>
            </a:r>
          </a:p>
          <a:p>
            <a:pPr marL="0" indent="0" algn="just">
              <a:buNone/>
            </a:pPr>
            <a:r>
              <a:rPr lang="en-US" sz="1800" b="1" dirty="0" smtClean="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	Azure Maps</a:t>
            </a:r>
          </a:p>
          <a:p>
            <a:pPr marL="0" indent="0" algn="just">
              <a:buNone/>
            </a:pPr>
            <a:r>
              <a:rPr lang="en-US" sz="1800" b="1" dirty="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800" b="1" dirty="0" smtClean="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Microsoft Power Automate</a:t>
            </a:r>
          </a:p>
          <a:p>
            <a:pPr marL="0" indent="0" algn="just">
              <a:buNone/>
            </a:pPr>
            <a:r>
              <a:rPr lang="en-US" sz="1800" b="1" dirty="0" smtClean="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	Microsoft Teams</a:t>
            </a:r>
          </a:p>
          <a:p>
            <a:pPr marL="0" indent="0" algn="just">
              <a:buNone/>
            </a:pPr>
            <a:r>
              <a:rPr lang="en-US" sz="1800" b="1" dirty="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800" b="1" dirty="0" smtClean="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Microsoft Outlook</a:t>
            </a:r>
            <a:r>
              <a:rPr lang="en-US" sz="1800" b="1" dirty="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	</a:t>
            </a:r>
            <a:endParaRPr lang="en-US" sz="1800" b="1" dirty="0" smtClean="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8" name="Freeform 37"/>
          <p:cNvSpPr/>
          <p:nvPr/>
        </p:nvSpPr>
        <p:spPr>
          <a:xfrm rot="5400000">
            <a:off x="1817012" y="4799135"/>
            <a:ext cx="401516" cy="401516"/>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Freeform 38"/>
          <p:cNvSpPr/>
          <p:nvPr/>
        </p:nvSpPr>
        <p:spPr>
          <a:xfrm rot="5400000">
            <a:off x="1762560" y="2291372"/>
            <a:ext cx="401516" cy="401516"/>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39"/>
          <p:cNvSpPr/>
          <p:nvPr/>
        </p:nvSpPr>
        <p:spPr>
          <a:xfrm rot="5400000">
            <a:off x="6022878" y="3863574"/>
            <a:ext cx="401516" cy="401516"/>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1">
                  <a:lumMod val="75000"/>
                </a:schemeClr>
              </a:solidFill>
            </a:endParaRPr>
          </a:p>
        </p:txBody>
      </p:sp>
      <p:sp>
        <p:nvSpPr>
          <p:cNvPr id="23" name="Half Frame 22"/>
          <p:cNvSpPr/>
          <p:nvPr/>
        </p:nvSpPr>
        <p:spPr>
          <a:xfrm>
            <a:off x="1321557" y="1035051"/>
            <a:ext cx="4165600" cy="4165600"/>
          </a:xfrm>
          <a:prstGeom prst="halfFrame">
            <a:avLst>
              <a:gd name="adj1" fmla="val 2693"/>
              <a:gd name="adj2" fmla="val 2636"/>
            </a:avLst>
          </a:prstGeom>
          <a:solidFill>
            <a:srgbClr val="4BA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latin typeface="Nexa Light" panose="02000000000000000000" pitchFamily="50" charset="0"/>
            </a:endParaRPr>
          </a:p>
        </p:txBody>
      </p:sp>
      <p:pic>
        <p:nvPicPr>
          <p:cNvPr id="1029"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60524" y="455064"/>
            <a:ext cx="2272811" cy="5879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28" name="Picture 5"/>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a:off x="-23106" y="4134898"/>
            <a:ext cx="2272811" cy="4165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5" name="Half Frame 24"/>
          <p:cNvSpPr/>
          <p:nvPr/>
        </p:nvSpPr>
        <p:spPr>
          <a:xfrm rot="10800000">
            <a:off x="6051451" y="2359581"/>
            <a:ext cx="4165600" cy="4165600"/>
          </a:xfrm>
          <a:prstGeom prst="halfFrame">
            <a:avLst>
              <a:gd name="adj1" fmla="val 2693"/>
              <a:gd name="adj2" fmla="val 2636"/>
            </a:avLst>
          </a:prstGeom>
          <a:solidFill>
            <a:srgbClr val="4BA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latin typeface="Nexa Light" panose="02000000000000000000" pitchFamily="50" charset="0"/>
            </a:endParaRPr>
          </a:p>
        </p:txBody>
      </p:sp>
    </p:spTree>
    <p:extLst>
      <p:ext uri="{BB962C8B-B14F-4D97-AF65-F5344CB8AC3E}">
        <p14:creationId xmlns:p14="http://schemas.microsoft.com/office/powerpoint/2010/main" val="40172027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32"/>
                                        </p:tgtEl>
                                        <p:attrNameLst>
                                          <p:attrName>style.visibility</p:attrName>
                                        </p:attrNameLst>
                                      </p:cBhvr>
                                      <p:to>
                                        <p:strVal val="visible"/>
                                      </p:to>
                                    </p:set>
                                    <p:animEffect transition="in" filter="wipe(left)">
                                      <p:cBhvr>
                                        <p:cTn id="11" dur="500"/>
                                        <p:tgtEl>
                                          <p:spTgt spid="32"/>
                                        </p:tgtEl>
                                      </p:cBhvr>
                                    </p:animEffect>
                                  </p:childTnLst>
                                </p:cTn>
                              </p:par>
                            </p:childTnLst>
                          </p:cTn>
                        </p:par>
                      </p:childTnLst>
                    </p:cTn>
                  </p:par>
                  <p:par>
                    <p:cTn id="12" fill="hold">
                      <p:stCondLst>
                        <p:cond delay="indefinite"/>
                      </p:stCondLst>
                      <p:childTnLst>
                        <p:par>
                          <p:cTn id="13" fill="hold">
                            <p:stCondLst>
                              <p:cond delay="0"/>
                            </p:stCondLst>
                            <p:childTnLst>
                              <p:par>
                                <p:cTn id="14" presetID="10" presetClass="entr" presetSubtype="0" fill="hold" grpId="0" nodeType="clickEffect">
                                  <p:stCondLst>
                                    <p:cond delay="0"/>
                                  </p:stCondLst>
                                  <p:childTnLst>
                                    <p:set>
                                      <p:cBhvr>
                                        <p:cTn id="15" dur="1" fill="hold">
                                          <p:stCondLst>
                                            <p:cond delay="0"/>
                                          </p:stCondLst>
                                        </p:cTn>
                                        <p:tgtEl>
                                          <p:spTgt spid="40"/>
                                        </p:tgtEl>
                                        <p:attrNameLst>
                                          <p:attrName>style.visibility</p:attrName>
                                        </p:attrNameLst>
                                      </p:cBhvr>
                                      <p:to>
                                        <p:strVal val="visible"/>
                                      </p:to>
                                    </p:set>
                                    <p:animEffect transition="in" filter="fade">
                                      <p:cBhvr>
                                        <p:cTn id="16" dur="500"/>
                                        <p:tgtEl>
                                          <p:spTgt spid="40"/>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wipe(left)">
                                      <p:cBhvr>
                                        <p:cTn id="19" dur="500"/>
                                        <p:tgtEl>
                                          <p:spTgt spid="33"/>
                                        </p:tgtEl>
                                      </p:cBhvr>
                                    </p:animEffect>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38"/>
                                        </p:tgtEl>
                                        <p:attrNameLst>
                                          <p:attrName>style.visibility</p:attrName>
                                        </p:attrNameLst>
                                      </p:cBhvr>
                                      <p:to>
                                        <p:strVal val="visible"/>
                                      </p:to>
                                    </p:set>
                                    <p:animEffect transition="in" filter="fade">
                                      <p:cBhvr>
                                        <p:cTn id="24" dur="500"/>
                                        <p:tgtEl>
                                          <p:spTgt spid="38"/>
                                        </p:tgtEl>
                                      </p:cBhvr>
                                    </p:animEffect>
                                  </p:childTnLst>
                                </p:cTn>
                              </p:par>
                            </p:childTnLst>
                          </p:cTn>
                        </p:par>
                        <p:par>
                          <p:cTn id="25" fill="hold">
                            <p:stCondLst>
                              <p:cond delay="500"/>
                            </p:stCondLst>
                            <p:childTnLst>
                              <p:par>
                                <p:cTn id="26" presetID="22" presetClass="entr" presetSubtype="8" fill="hold" grpId="0" nodeType="afterEffect">
                                  <p:stCondLst>
                                    <p:cond delay="0"/>
                                  </p:stCondLst>
                                  <p:childTnLst>
                                    <p:set>
                                      <p:cBhvr>
                                        <p:cTn id="27" dur="1" fill="hold">
                                          <p:stCondLst>
                                            <p:cond delay="0"/>
                                          </p:stCondLst>
                                        </p:cTn>
                                        <p:tgtEl>
                                          <p:spTgt spid="34"/>
                                        </p:tgtEl>
                                        <p:attrNameLst>
                                          <p:attrName>style.visibility</p:attrName>
                                        </p:attrNameLst>
                                      </p:cBhvr>
                                      <p:to>
                                        <p:strVal val="visible"/>
                                      </p:to>
                                    </p:set>
                                    <p:animEffect transition="in" filter="wipe(left)">
                                      <p:cBhvr>
                                        <p:cTn id="28"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3" grpId="0"/>
      <p:bldP spid="34" grpId="0"/>
      <p:bldP spid="38" grpId="0" animBg="1"/>
      <p:bldP spid="39" grpId="0" animBg="1"/>
      <p:bldP spid="40"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697" y="-1"/>
            <a:ext cx="12205998" cy="7139353"/>
          </a:xfrm>
          <a:prstGeom prst="rect">
            <a:avLst/>
          </a:prstGeom>
        </p:spPr>
      </p:pic>
      <p:sp>
        <p:nvSpPr>
          <p:cNvPr id="15" name="Freeform: Shape 14">
            <a:extLst>
              <a:ext uri="{FF2B5EF4-FFF2-40B4-BE49-F238E27FC236}">
                <a16:creationId xmlns:a16="http://schemas.microsoft.com/office/drawing/2014/main" xmlns="" id="{15DE471A-4119-40A0-94CF-7BE6B86415E9}"/>
              </a:ext>
            </a:extLst>
          </p:cNvPr>
          <p:cNvSpPr/>
          <p:nvPr/>
        </p:nvSpPr>
        <p:spPr>
          <a:xfrm>
            <a:off x="2" y="11723"/>
            <a:ext cx="12191999" cy="6858000"/>
          </a:xfrm>
          <a:custGeom>
            <a:avLst/>
            <a:gdLst>
              <a:gd name="connsiteX0" fmla="*/ 1096680 w 12191999"/>
              <a:gd name="connsiteY0" fmla="*/ 5264300 h 6858000"/>
              <a:gd name="connsiteX1" fmla="*/ 1310307 w 12191999"/>
              <a:gd name="connsiteY1" fmla="*/ 5327880 h 6858000"/>
              <a:gd name="connsiteX2" fmla="*/ 1462897 w 12191999"/>
              <a:gd name="connsiteY2" fmla="*/ 5502087 h 6858000"/>
              <a:gd name="connsiteX3" fmla="*/ 1518847 w 12191999"/>
              <a:gd name="connsiteY3" fmla="*/ 5747504 h 6858000"/>
              <a:gd name="connsiteX4" fmla="*/ 1462897 w 12191999"/>
              <a:gd name="connsiteY4" fmla="*/ 5995463 h 6858000"/>
              <a:gd name="connsiteX5" fmla="*/ 1309035 w 12191999"/>
              <a:gd name="connsiteY5" fmla="*/ 6170942 h 6858000"/>
              <a:gd name="connsiteX6" fmla="*/ 1096680 w 12191999"/>
              <a:gd name="connsiteY6" fmla="*/ 6235793 h 6858000"/>
              <a:gd name="connsiteX7" fmla="*/ 879239 w 12191999"/>
              <a:gd name="connsiteY7" fmla="*/ 6170942 h 6858000"/>
              <a:gd name="connsiteX8" fmla="*/ 719019 w 12191999"/>
              <a:gd name="connsiteY8" fmla="*/ 5994192 h 6858000"/>
              <a:gd name="connsiteX9" fmla="*/ 659254 w 12191999"/>
              <a:gd name="connsiteY9" fmla="*/ 5747504 h 6858000"/>
              <a:gd name="connsiteX10" fmla="*/ 719019 w 12191999"/>
              <a:gd name="connsiteY10" fmla="*/ 5502087 h 6858000"/>
              <a:gd name="connsiteX11" fmla="*/ 879239 w 12191999"/>
              <a:gd name="connsiteY11" fmla="*/ 5327880 h 6858000"/>
              <a:gd name="connsiteX12" fmla="*/ 1096680 w 12191999"/>
              <a:gd name="connsiteY12" fmla="*/ 5264300 h 6858000"/>
              <a:gd name="connsiteX13" fmla="*/ 10203856 w 12191999"/>
              <a:gd name="connsiteY13" fmla="*/ 4954555 h 6858000"/>
              <a:gd name="connsiteX14" fmla="*/ 10203856 w 12191999"/>
              <a:gd name="connsiteY14" fmla="*/ 5376722 h 6858000"/>
              <a:gd name="connsiteX15" fmla="*/ 10720121 w 12191999"/>
              <a:gd name="connsiteY15" fmla="*/ 5376722 h 6858000"/>
              <a:gd name="connsiteX16" fmla="*/ 10720121 w 12191999"/>
              <a:gd name="connsiteY16" fmla="*/ 6737320 h 6858000"/>
              <a:gd name="connsiteX17" fmla="*/ 11251644 w 12191999"/>
              <a:gd name="connsiteY17" fmla="*/ 6737320 h 6858000"/>
              <a:gd name="connsiteX18" fmla="*/ 11251644 w 12191999"/>
              <a:gd name="connsiteY18" fmla="*/ 5376722 h 6858000"/>
              <a:gd name="connsiteX19" fmla="*/ 11770452 w 12191999"/>
              <a:gd name="connsiteY19" fmla="*/ 5376722 h 6858000"/>
              <a:gd name="connsiteX20" fmla="*/ 11770452 w 12191999"/>
              <a:gd name="connsiteY20" fmla="*/ 4954555 h 6858000"/>
              <a:gd name="connsiteX21" fmla="*/ 1089050 w 12191999"/>
              <a:gd name="connsiteY21" fmla="*/ 4824331 h 6858000"/>
              <a:gd name="connsiteX22" fmla="*/ 590588 w 12191999"/>
              <a:gd name="connsiteY22" fmla="*/ 4943860 h 6858000"/>
              <a:gd name="connsiteX23" fmla="*/ 243445 w 12191999"/>
              <a:gd name="connsiteY23" fmla="*/ 5273202 h 6858000"/>
              <a:gd name="connsiteX24" fmla="*/ 117558 w 12191999"/>
              <a:gd name="connsiteY24" fmla="*/ 5744961 h 6858000"/>
              <a:gd name="connsiteX25" fmla="*/ 243445 w 12191999"/>
              <a:gd name="connsiteY25" fmla="*/ 6221806 h 6858000"/>
              <a:gd name="connsiteX26" fmla="*/ 590588 w 12191999"/>
              <a:gd name="connsiteY26" fmla="*/ 6554962 h 6858000"/>
              <a:gd name="connsiteX27" fmla="*/ 1089050 w 12191999"/>
              <a:gd name="connsiteY27" fmla="*/ 6675763 h 6858000"/>
              <a:gd name="connsiteX28" fmla="*/ 1586241 w 12191999"/>
              <a:gd name="connsiteY28" fmla="*/ 6554962 h 6858000"/>
              <a:gd name="connsiteX29" fmla="*/ 1934656 w 12191999"/>
              <a:gd name="connsiteY29" fmla="*/ 6221806 h 6858000"/>
              <a:gd name="connsiteX30" fmla="*/ 2060543 w 12191999"/>
              <a:gd name="connsiteY30" fmla="*/ 5744961 h 6858000"/>
              <a:gd name="connsiteX31" fmla="*/ 1934656 w 12191999"/>
              <a:gd name="connsiteY31" fmla="*/ 5273202 h 6858000"/>
              <a:gd name="connsiteX32" fmla="*/ 1586241 w 12191999"/>
              <a:gd name="connsiteY32" fmla="*/ 4943860 h 6858000"/>
              <a:gd name="connsiteX33" fmla="*/ 1089050 w 12191999"/>
              <a:gd name="connsiteY33" fmla="*/ 4824331 h 6858000"/>
              <a:gd name="connsiteX34" fmla="*/ 1079969 w 12191999"/>
              <a:gd name="connsiteY34" fmla="*/ 189464 h 6858000"/>
              <a:gd name="connsiteX35" fmla="*/ 692134 w 12191999"/>
              <a:gd name="connsiteY35" fmla="*/ 258130 h 6858000"/>
              <a:gd name="connsiteX36" fmla="*/ 434002 w 12191999"/>
              <a:gd name="connsiteY36" fmla="*/ 455226 h 6858000"/>
              <a:gd name="connsiteX37" fmla="*/ 342448 w 12191999"/>
              <a:gd name="connsiteY37" fmla="*/ 756592 h 6858000"/>
              <a:gd name="connsiteX38" fmla="*/ 431459 w 12191999"/>
              <a:gd name="connsiteY38" fmla="*/ 1043971 h 6858000"/>
              <a:gd name="connsiteX39" fmla="*/ 642542 w 12191999"/>
              <a:gd name="connsiteY39" fmla="*/ 1205462 h 6858000"/>
              <a:gd name="connsiteX40" fmla="*/ 950266 w 12191999"/>
              <a:gd name="connsiteY40" fmla="*/ 1305918 h 6858000"/>
              <a:gd name="connsiteX41" fmla="*/ 1194411 w 12191999"/>
              <a:gd name="connsiteY41" fmla="*/ 1388571 h 6858000"/>
              <a:gd name="connsiteX42" fmla="*/ 1273250 w 12191999"/>
              <a:gd name="connsiteY42" fmla="*/ 1501742 h 6858000"/>
              <a:gd name="connsiteX43" fmla="*/ 1224929 w 12191999"/>
              <a:gd name="connsiteY43" fmla="*/ 1595840 h 6858000"/>
              <a:gd name="connsiteX44" fmla="*/ 1090141 w 12191999"/>
              <a:gd name="connsiteY44" fmla="*/ 1628901 h 6858000"/>
              <a:gd name="connsiteX45" fmla="*/ 755714 w 12191999"/>
              <a:gd name="connsiteY45" fmla="*/ 1548791 h 6858000"/>
              <a:gd name="connsiteX46" fmla="*/ 426372 w 12191999"/>
              <a:gd name="connsiteY46" fmla="*/ 1351695 h 6858000"/>
              <a:gd name="connsiteX47" fmla="*/ 228005 w 12191999"/>
              <a:gd name="connsiteY47" fmla="*/ 1753516 h 6858000"/>
              <a:gd name="connsiteX48" fmla="*/ 626012 w 12191999"/>
              <a:gd name="connsiteY48" fmla="*/ 1965872 h 6858000"/>
              <a:gd name="connsiteX49" fmla="*/ 1085055 w 12191999"/>
              <a:gd name="connsiteY49" fmla="*/ 2043439 h 6858000"/>
              <a:gd name="connsiteX50" fmla="*/ 1457630 w 12191999"/>
              <a:gd name="connsiteY50" fmla="*/ 1979859 h 6858000"/>
              <a:gd name="connsiteX51" fmla="*/ 1722120 w 12191999"/>
              <a:gd name="connsiteY51" fmla="*/ 1787850 h 6858000"/>
              <a:gd name="connsiteX52" fmla="*/ 1820032 w 12191999"/>
              <a:gd name="connsiteY52" fmla="*/ 1473767 h 6858000"/>
              <a:gd name="connsiteX53" fmla="*/ 1729750 w 12191999"/>
              <a:gd name="connsiteY53" fmla="*/ 1178759 h 6858000"/>
              <a:gd name="connsiteX54" fmla="*/ 1517395 w 12191999"/>
              <a:gd name="connsiteY54" fmla="*/ 1012181 h 6858000"/>
              <a:gd name="connsiteX55" fmla="*/ 1207127 w 12191999"/>
              <a:gd name="connsiteY55" fmla="*/ 904096 h 6858000"/>
              <a:gd name="connsiteX56" fmla="*/ 965526 w 12191999"/>
              <a:gd name="connsiteY56" fmla="*/ 818900 h 6858000"/>
              <a:gd name="connsiteX57" fmla="*/ 889230 w 12191999"/>
              <a:gd name="connsiteY57" fmla="*/ 708272 h 6858000"/>
              <a:gd name="connsiteX58" fmla="*/ 928649 w 12191999"/>
              <a:gd name="connsiteY58" fmla="*/ 630705 h 6858000"/>
              <a:gd name="connsiteX59" fmla="*/ 1036734 w 12191999"/>
              <a:gd name="connsiteY59" fmla="*/ 604002 h 6858000"/>
              <a:gd name="connsiteX60" fmla="*/ 1316484 w 12191999"/>
              <a:gd name="connsiteY60" fmla="*/ 662495 h 6858000"/>
              <a:gd name="connsiteX61" fmla="*/ 1629294 w 12191999"/>
              <a:gd name="connsiteY61" fmla="*/ 804912 h 6858000"/>
              <a:gd name="connsiteX62" fmla="*/ 1825119 w 12191999"/>
              <a:gd name="connsiteY62" fmla="*/ 398004 h 6858000"/>
              <a:gd name="connsiteX63" fmla="*/ 1479247 w 12191999"/>
              <a:gd name="connsiteY63" fmla="*/ 246685 h 6858000"/>
              <a:gd name="connsiteX64" fmla="*/ 1079969 w 12191999"/>
              <a:gd name="connsiteY64" fmla="*/ 189464 h 6858000"/>
              <a:gd name="connsiteX65" fmla="*/ 6095998 w 12191999"/>
              <a:gd name="connsiteY65" fmla="*/ 172330 h 6858000"/>
              <a:gd name="connsiteX66" fmla="*/ 5974097 w 12191999"/>
              <a:gd name="connsiteY66" fmla="*/ 294232 h 6858000"/>
              <a:gd name="connsiteX67" fmla="*/ 5974097 w 12191999"/>
              <a:gd name="connsiteY67" fmla="*/ 3337560 h 6858000"/>
              <a:gd name="connsiteX68" fmla="*/ 1065641 w 12191999"/>
              <a:gd name="connsiteY68" fmla="*/ 3337560 h 6858000"/>
              <a:gd name="connsiteX69" fmla="*/ 948999 w 12191999"/>
              <a:gd name="connsiteY69" fmla="*/ 3414876 h 6858000"/>
              <a:gd name="connsiteX70" fmla="*/ 939052 w 12191999"/>
              <a:gd name="connsiteY70" fmla="*/ 3464150 h 6858000"/>
              <a:gd name="connsiteX71" fmla="*/ 939051 w 12191999"/>
              <a:gd name="connsiteY71" fmla="*/ 3464149 h 6858000"/>
              <a:gd name="connsiteX72" fmla="*/ 939051 w 12191999"/>
              <a:gd name="connsiteY72" fmla="*/ 3464150 h 6858000"/>
              <a:gd name="connsiteX73" fmla="*/ 939052 w 12191999"/>
              <a:gd name="connsiteY73" fmla="*/ 3464150 h 6858000"/>
              <a:gd name="connsiteX74" fmla="*/ 948999 w 12191999"/>
              <a:gd name="connsiteY74" fmla="*/ 3513424 h 6858000"/>
              <a:gd name="connsiteX75" fmla="*/ 1065641 w 12191999"/>
              <a:gd name="connsiteY75" fmla="*/ 3590739 h 6858000"/>
              <a:gd name="connsiteX76" fmla="*/ 5974097 w 12191999"/>
              <a:gd name="connsiteY76" fmla="*/ 3590740 h 6858000"/>
              <a:gd name="connsiteX77" fmla="*/ 5974097 w 12191999"/>
              <a:gd name="connsiteY77" fmla="*/ 6563768 h 6858000"/>
              <a:gd name="connsiteX78" fmla="*/ 6095998 w 12191999"/>
              <a:gd name="connsiteY78" fmla="*/ 6685670 h 6858000"/>
              <a:gd name="connsiteX79" fmla="*/ 6217900 w 12191999"/>
              <a:gd name="connsiteY79" fmla="*/ 6563768 h 6858000"/>
              <a:gd name="connsiteX80" fmla="*/ 6217900 w 12191999"/>
              <a:gd name="connsiteY80" fmla="*/ 3590740 h 6858000"/>
              <a:gd name="connsiteX81" fmla="*/ 11592968 w 12191999"/>
              <a:gd name="connsiteY81" fmla="*/ 3590740 h 6858000"/>
              <a:gd name="connsiteX82" fmla="*/ 11719558 w 12191999"/>
              <a:gd name="connsiteY82" fmla="*/ 3464150 h 6858000"/>
              <a:gd name="connsiteX83" fmla="*/ 11719559 w 12191999"/>
              <a:gd name="connsiteY83" fmla="*/ 3464150 h 6858000"/>
              <a:gd name="connsiteX84" fmla="*/ 11592969 w 12191999"/>
              <a:gd name="connsiteY84" fmla="*/ 3337560 h 6858000"/>
              <a:gd name="connsiteX85" fmla="*/ 6217900 w 12191999"/>
              <a:gd name="connsiteY85" fmla="*/ 3337560 h 6858000"/>
              <a:gd name="connsiteX86" fmla="*/ 6217900 w 12191999"/>
              <a:gd name="connsiteY86" fmla="*/ 294232 h 6858000"/>
              <a:gd name="connsiteX87" fmla="*/ 6095998 w 12191999"/>
              <a:gd name="connsiteY87" fmla="*/ 172330 h 6858000"/>
              <a:gd name="connsiteX88" fmla="*/ 9196697 w 12191999"/>
              <a:gd name="connsiteY88" fmla="*/ 163473 h 6858000"/>
              <a:gd name="connsiteX89" fmla="*/ 9794343 w 12191999"/>
              <a:gd name="connsiteY89" fmla="*/ 1946238 h 6858000"/>
              <a:gd name="connsiteX90" fmla="*/ 10336039 w 12191999"/>
              <a:gd name="connsiteY90" fmla="*/ 1946238 h 6858000"/>
              <a:gd name="connsiteX91" fmla="*/ 10646306 w 12191999"/>
              <a:gd name="connsiteY91" fmla="*/ 804353 h 6858000"/>
              <a:gd name="connsiteX92" fmla="*/ 10946401 w 12191999"/>
              <a:gd name="connsiteY92" fmla="*/ 1946238 h 6858000"/>
              <a:gd name="connsiteX93" fmla="*/ 11490641 w 12191999"/>
              <a:gd name="connsiteY93" fmla="*/ 1946238 h 6858000"/>
              <a:gd name="connsiteX94" fmla="*/ 12093373 w 12191999"/>
              <a:gd name="connsiteY94" fmla="*/ 163473 h 6858000"/>
              <a:gd name="connsiteX95" fmla="*/ 11551677 w 12191999"/>
              <a:gd name="connsiteY95" fmla="*/ 163473 h 6858000"/>
              <a:gd name="connsiteX96" fmla="*/ 11236323 w 12191999"/>
              <a:gd name="connsiteY96" fmla="*/ 1399456 h 6858000"/>
              <a:gd name="connsiteX97" fmla="*/ 10915883 w 12191999"/>
              <a:gd name="connsiteY97" fmla="*/ 163473 h 6858000"/>
              <a:gd name="connsiteX98" fmla="*/ 10399618 w 12191999"/>
              <a:gd name="connsiteY98" fmla="*/ 163473 h 6858000"/>
              <a:gd name="connsiteX99" fmla="*/ 10081721 w 12191999"/>
              <a:gd name="connsiteY99" fmla="*/ 1401999 h 6858000"/>
              <a:gd name="connsiteX100" fmla="*/ 9761281 w 12191999"/>
              <a:gd name="connsiteY100" fmla="*/ 163473 h 6858000"/>
              <a:gd name="connsiteX101" fmla="*/ 0 w 12191999"/>
              <a:gd name="connsiteY101" fmla="*/ 0 h 6858000"/>
              <a:gd name="connsiteX102" fmla="*/ 12191999 w 12191999"/>
              <a:gd name="connsiteY102" fmla="*/ 0 h 6858000"/>
              <a:gd name="connsiteX103" fmla="*/ 12191999 w 12191999"/>
              <a:gd name="connsiteY103" fmla="*/ 6858000 h 6858000"/>
              <a:gd name="connsiteX104" fmla="*/ 0 w 12191999"/>
              <a:gd name="connsiteY10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Lst>
            <a:rect l="l" t="t" r="r" b="b"/>
            <a:pathLst>
              <a:path w="12191999" h="6858000">
                <a:moveTo>
                  <a:pt x="1096680" y="5264300"/>
                </a:moveTo>
                <a:cubicBezTo>
                  <a:pt x="1174671" y="5264300"/>
                  <a:pt x="1245880" y="5285494"/>
                  <a:pt x="1310307" y="5327880"/>
                </a:cubicBezTo>
                <a:cubicBezTo>
                  <a:pt x="1374734" y="5370266"/>
                  <a:pt x="1425597" y="5428335"/>
                  <a:pt x="1462897" y="5502087"/>
                </a:cubicBezTo>
                <a:cubicBezTo>
                  <a:pt x="1500197" y="5575839"/>
                  <a:pt x="1518847" y="5657645"/>
                  <a:pt x="1518847" y="5747504"/>
                </a:cubicBezTo>
                <a:cubicBezTo>
                  <a:pt x="1518847" y="5839058"/>
                  <a:pt x="1500197" y="5921711"/>
                  <a:pt x="1462897" y="5995463"/>
                </a:cubicBezTo>
                <a:cubicBezTo>
                  <a:pt x="1425597" y="6069215"/>
                  <a:pt x="1374310" y="6127708"/>
                  <a:pt x="1309035" y="6170942"/>
                </a:cubicBezTo>
                <a:cubicBezTo>
                  <a:pt x="1243760" y="6214176"/>
                  <a:pt x="1172975" y="6235793"/>
                  <a:pt x="1096680" y="6235793"/>
                </a:cubicBezTo>
                <a:cubicBezTo>
                  <a:pt x="1018690" y="6235793"/>
                  <a:pt x="946209" y="6214176"/>
                  <a:pt x="879239" y="6170942"/>
                </a:cubicBezTo>
                <a:cubicBezTo>
                  <a:pt x="812268" y="6127708"/>
                  <a:pt x="758862" y="6068791"/>
                  <a:pt x="719019" y="5994192"/>
                </a:cubicBezTo>
                <a:cubicBezTo>
                  <a:pt x="679176" y="5919592"/>
                  <a:pt x="659254" y="5837363"/>
                  <a:pt x="659254" y="5747504"/>
                </a:cubicBezTo>
                <a:cubicBezTo>
                  <a:pt x="659254" y="5657645"/>
                  <a:pt x="679176" y="5575839"/>
                  <a:pt x="719019" y="5502087"/>
                </a:cubicBezTo>
                <a:cubicBezTo>
                  <a:pt x="758862" y="5428335"/>
                  <a:pt x="812268" y="5370266"/>
                  <a:pt x="879239" y="5327880"/>
                </a:cubicBezTo>
                <a:cubicBezTo>
                  <a:pt x="946209" y="5285494"/>
                  <a:pt x="1018690" y="5264300"/>
                  <a:pt x="1096680" y="5264300"/>
                </a:cubicBezTo>
                <a:close/>
                <a:moveTo>
                  <a:pt x="10203856" y="4954555"/>
                </a:moveTo>
                <a:lnTo>
                  <a:pt x="10203856" y="5376722"/>
                </a:lnTo>
                <a:lnTo>
                  <a:pt x="10720121" y="5376722"/>
                </a:lnTo>
                <a:lnTo>
                  <a:pt x="10720121" y="6737320"/>
                </a:lnTo>
                <a:lnTo>
                  <a:pt x="11251644" y="6737320"/>
                </a:lnTo>
                <a:lnTo>
                  <a:pt x="11251644" y="5376722"/>
                </a:lnTo>
                <a:lnTo>
                  <a:pt x="11770452" y="5376722"/>
                </a:lnTo>
                <a:lnTo>
                  <a:pt x="11770452" y="4954555"/>
                </a:lnTo>
                <a:close/>
                <a:moveTo>
                  <a:pt x="1089050" y="4824331"/>
                </a:moveTo>
                <a:cubicBezTo>
                  <a:pt x="904246" y="4824331"/>
                  <a:pt x="738092" y="4864174"/>
                  <a:pt x="590588" y="4943860"/>
                </a:cubicBezTo>
                <a:cubicBezTo>
                  <a:pt x="443084" y="5023547"/>
                  <a:pt x="327370" y="5133327"/>
                  <a:pt x="243445" y="5273202"/>
                </a:cubicBezTo>
                <a:cubicBezTo>
                  <a:pt x="159520" y="5413076"/>
                  <a:pt x="117558" y="5570329"/>
                  <a:pt x="117558" y="5744961"/>
                </a:cubicBezTo>
                <a:cubicBezTo>
                  <a:pt x="117558" y="5921287"/>
                  <a:pt x="159520" y="6080236"/>
                  <a:pt x="243445" y="6221806"/>
                </a:cubicBezTo>
                <a:cubicBezTo>
                  <a:pt x="327370" y="6363376"/>
                  <a:pt x="443084" y="6474428"/>
                  <a:pt x="590588" y="6554962"/>
                </a:cubicBezTo>
                <a:cubicBezTo>
                  <a:pt x="738092" y="6635496"/>
                  <a:pt x="904246" y="6675763"/>
                  <a:pt x="1089050" y="6675763"/>
                </a:cubicBezTo>
                <a:cubicBezTo>
                  <a:pt x="1272159" y="6675763"/>
                  <a:pt x="1437890" y="6635496"/>
                  <a:pt x="1586241" y="6554962"/>
                </a:cubicBezTo>
                <a:cubicBezTo>
                  <a:pt x="1734593" y="6474428"/>
                  <a:pt x="1850732" y="6363376"/>
                  <a:pt x="1934656" y="6221806"/>
                </a:cubicBezTo>
                <a:cubicBezTo>
                  <a:pt x="2018581" y="6080236"/>
                  <a:pt x="2060543" y="5921287"/>
                  <a:pt x="2060543" y="5744961"/>
                </a:cubicBezTo>
                <a:cubicBezTo>
                  <a:pt x="2060543" y="5570329"/>
                  <a:pt x="2018581" y="5413076"/>
                  <a:pt x="1934656" y="5273202"/>
                </a:cubicBezTo>
                <a:cubicBezTo>
                  <a:pt x="1850732" y="5133327"/>
                  <a:pt x="1734593" y="5023547"/>
                  <a:pt x="1586241" y="4943860"/>
                </a:cubicBezTo>
                <a:cubicBezTo>
                  <a:pt x="1437890" y="4864174"/>
                  <a:pt x="1272159" y="4824331"/>
                  <a:pt x="1089050" y="4824331"/>
                </a:cubicBezTo>
                <a:close/>
                <a:moveTo>
                  <a:pt x="1079969" y="189464"/>
                </a:moveTo>
                <a:cubicBezTo>
                  <a:pt x="932464" y="189464"/>
                  <a:pt x="803186" y="212353"/>
                  <a:pt x="692134" y="258130"/>
                </a:cubicBezTo>
                <a:cubicBezTo>
                  <a:pt x="581082" y="303907"/>
                  <a:pt x="495038" y="369605"/>
                  <a:pt x="434002" y="455226"/>
                </a:cubicBezTo>
                <a:cubicBezTo>
                  <a:pt x="372966" y="540846"/>
                  <a:pt x="342448" y="641301"/>
                  <a:pt x="342448" y="756592"/>
                </a:cubicBezTo>
                <a:cubicBezTo>
                  <a:pt x="342448" y="875273"/>
                  <a:pt x="372118" y="971066"/>
                  <a:pt x="431459" y="1043971"/>
                </a:cubicBezTo>
                <a:cubicBezTo>
                  <a:pt x="490800" y="1116875"/>
                  <a:pt x="561161" y="1170706"/>
                  <a:pt x="642542" y="1205462"/>
                </a:cubicBezTo>
                <a:cubicBezTo>
                  <a:pt x="723924" y="1240219"/>
                  <a:pt x="826499" y="1273704"/>
                  <a:pt x="950266" y="1305918"/>
                </a:cubicBezTo>
                <a:cubicBezTo>
                  <a:pt x="1060471" y="1334741"/>
                  <a:pt x="1141852" y="1362292"/>
                  <a:pt x="1194411" y="1388571"/>
                </a:cubicBezTo>
                <a:cubicBezTo>
                  <a:pt x="1246970" y="1414851"/>
                  <a:pt x="1273250" y="1452574"/>
                  <a:pt x="1273250" y="1501742"/>
                </a:cubicBezTo>
                <a:cubicBezTo>
                  <a:pt x="1273250" y="1542433"/>
                  <a:pt x="1257143" y="1573799"/>
                  <a:pt x="1224929" y="1595840"/>
                </a:cubicBezTo>
                <a:cubicBezTo>
                  <a:pt x="1192716" y="1617881"/>
                  <a:pt x="1147787" y="1628901"/>
                  <a:pt x="1090141" y="1628901"/>
                </a:cubicBezTo>
                <a:cubicBezTo>
                  <a:pt x="996891" y="1628901"/>
                  <a:pt x="885416" y="1602198"/>
                  <a:pt x="755714" y="1548791"/>
                </a:cubicBezTo>
                <a:cubicBezTo>
                  <a:pt x="626012" y="1495384"/>
                  <a:pt x="516231" y="1429686"/>
                  <a:pt x="426372" y="1351695"/>
                </a:cubicBezTo>
                <a:lnTo>
                  <a:pt x="228005" y="1753516"/>
                </a:lnTo>
                <a:cubicBezTo>
                  <a:pt x="339904" y="1843376"/>
                  <a:pt x="472574" y="1914161"/>
                  <a:pt x="626012" y="1965872"/>
                </a:cubicBezTo>
                <a:cubicBezTo>
                  <a:pt x="779450" y="2017583"/>
                  <a:pt x="932464" y="2043439"/>
                  <a:pt x="1085055" y="2043439"/>
                </a:cubicBezTo>
                <a:cubicBezTo>
                  <a:pt x="1222386" y="2043439"/>
                  <a:pt x="1346578" y="2022245"/>
                  <a:pt x="1457630" y="1979859"/>
                </a:cubicBezTo>
                <a:cubicBezTo>
                  <a:pt x="1568682" y="1937473"/>
                  <a:pt x="1656845" y="1873470"/>
                  <a:pt x="1722120" y="1787850"/>
                </a:cubicBezTo>
                <a:cubicBezTo>
                  <a:pt x="1787395" y="1702229"/>
                  <a:pt x="1820032" y="1597535"/>
                  <a:pt x="1820032" y="1473767"/>
                </a:cubicBezTo>
                <a:cubicBezTo>
                  <a:pt x="1820032" y="1351695"/>
                  <a:pt x="1789938" y="1253359"/>
                  <a:pt x="1729750" y="1178759"/>
                </a:cubicBezTo>
                <a:cubicBezTo>
                  <a:pt x="1669561" y="1104159"/>
                  <a:pt x="1598776" y="1048633"/>
                  <a:pt x="1517395" y="1012181"/>
                </a:cubicBezTo>
                <a:cubicBezTo>
                  <a:pt x="1436013" y="975729"/>
                  <a:pt x="1332591" y="939701"/>
                  <a:pt x="1207127" y="904096"/>
                </a:cubicBezTo>
                <a:cubicBezTo>
                  <a:pt x="1096923" y="873578"/>
                  <a:pt x="1016389" y="845179"/>
                  <a:pt x="965526" y="818900"/>
                </a:cubicBezTo>
                <a:cubicBezTo>
                  <a:pt x="914662" y="792620"/>
                  <a:pt x="889230" y="755744"/>
                  <a:pt x="889230" y="708272"/>
                </a:cubicBezTo>
                <a:cubicBezTo>
                  <a:pt x="889230" y="674363"/>
                  <a:pt x="902370" y="648507"/>
                  <a:pt x="928649" y="630705"/>
                </a:cubicBezTo>
                <a:cubicBezTo>
                  <a:pt x="954929" y="612903"/>
                  <a:pt x="990957" y="604002"/>
                  <a:pt x="1036734" y="604002"/>
                </a:cubicBezTo>
                <a:cubicBezTo>
                  <a:pt x="1109639" y="604002"/>
                  <a:pt x="1202889" y="623499"/>
                  <a:pt x="1316484" y="662495"/>
                </a:cubicBezTo>
                <a:cubicBezTo>
                  <a:pt x="1430079" y="701490"/>
                  <a:pt x="1534349" y="748962"/>
                  <a:pt x="1629294" y="804912"/>
                </a:cubicBezTo>
                <a:lnTo>
                  <a:pt x="1825119" y="398004"/>
                </a:lnTo>
                <a:cubicBezTo>
                  <a:pt x="1726783" y="335273"/>
                  <a:pt x="1611492" y="284833"/>
                  <a:pt x="1479247" y="246685"/>
                </a:cubicBezTo>
                <a:cubicBezTo>
                  <a:pt x="1347002" y="208538"/>
                  <a:pt x="1213909" y="189464"/>
                  <a:pt x="1079969" y="189464"/>
                </a:cubicBezTo>
                <a:close/>
                <a:moveTo>
                  <a:pt x="6095998" y="172330"/>
                </a:moveTo>
                <a:cubicBezTo>
                  <a:pt x="6028673" y="172330"/>
                  <a:pt x="5974097" y="226907"/>
                  <a:pt x="5974097" y="294232"/>
                </a:cubicBezTo>
                <a:lnTo>
                  <a:pt x="5974097" y="3337560"/>
                </a:lnTo>
                <a:lnTo>
                  <a:pt x="1065641" y="3337560"/>
                </a:lnTo>
                <a:cubicBezTo>
                  <a:pt x="1013206" y="3337560"/>
                  <a:pt x="968217" y="3369440"/>
                  <a:pt x="948999" y="3414876"/>
                </a:cubicBezTo>
                <a:lnTo>
                  <a:pt x="939052" y="3464150"/>
                </a:lnTo>
                <a:lnTo>
                  <a:pt x="939051" y="3464149"/>
                </a:lnTo>
                <a:lnTo>
                  <a:pt x="939051" y="3464150"/>
                </a:lnTo>
                <a:lnTo>
                  <a:pt x="939052" y="3464150"/>
                </a:lnTo>
                <a:lnTo>
                  <a:pt x="948999" y="3513424"/>
                </a:lnTo>
                <a:cubicBezTo>
                  <a:pt x="968217" y="3558859"/>
                  <a:pt x="1013206" y="3590739"/>
                  <a:pt x="1065641" y="3590739"/>
                </a:cubicBezTo>
                <a:lnTo>
                  <a:pt x="5974097" y="3590740"/>
                </a:lnTo>
                <a:lnTo>
                  <a:pt x="5974097" y="6563768"/>
                </a:lnTo>
                <a:cubicBezTo>
                  <a:pt x="5974097" y="6631093"/>
                  <a:pt x="6028673" y="6685670"/>
                  <a:pt x="6095998" y="6685670"/>
                </a:cubicBezTo>
                <a:cubicBezTo>
                  <a:pt x="6163323" y="6685670"/>
                  <a:pt x="6217900" y="6631093"/>
                  <a:pt x="6217900" y="6563768"/>
                </a:cubicBezTo>
                <a:lnTo>
                  <a:pt x="6217900" y="3590740"/>
                </a:lnTo>
                <a:lnTo>
                  <a:pt x="11592968" y="3590740"/>
                </a:lnTo>
                <a:cubicBezTo>
                  <a:pt x="11662882" y="3590740"/>
                  <a:pt x="11719558" y="3534064"/>
                  <a:pt x="11719558" y="3464150"/>
                </a:cubicBezTo>
                <a:lnTo>
                  <a:pt x="11719559" y="3464150"/>
                </a:lnTo>
                <a:cubicBezTo>
                  <a:pt x="11719559" y="3394236"/>
                  <a:pt x="11662883" y="3337560"/>
                  <a:pt x="11592969" y="3337560"/>
                </a:cubicBezTo>
                <a:lnTo>
                  <a:pt x="6217900" y="3337560"/>
                </a:lnTo>
                <a:lnTo>
                  <a:pt x="6217900" y="294232"/>
                </a:lnTo>
                <a:cubicBezTo>
                  <a:pt x="6217900" y="226907"/>
                  <a:pt x="6163323" y="172330"/>
                  <a:pt x="6095998" y="172330"/>
                </a:cubicBezTo>
                <a:close/>
                <a:moveTo>
                  <a:pt x="9196697" y="163473"/>
                </a:moveTo>
                <a:lnTo>
                  <a:pt x="9794343" y="1946238"/>
                </a:lnTo>
                <a:lnTo>
                  <a:pt x="10336039" y="1946238"/>
                </a:lnTo>
                <a:lnTo>
                  <a:pt x="10646306" y="804353"/>
                </a:lnTo>
                <a:lnTo>
                  <a:pt x="10946401" y="1946238"/>
                </a:lnTo>
                <a:lnTo>
                  <a:pt x="11490641" y="1946238"/>
                </a:lnTo>
                <a:lnTo>
                  <a:pt x="12093373" y="163473"/>
                </a:lnTo>
                <a:lnTo>
                  <a:pt x="11551677" y="163473"/>
                </a:lnTo>
                <a:lnTo>
                  <a:pt x="11236323" y="1399456"/>
                </a:lnTo>
                <a:lnTo>
                  <a:pt x="10915883" y="163473"/>
                </a:lnTo>
                <a:lnTo>
                  <a:pt x="10399618" y="163473"/>
                </a:lnTo>
                <a:lnTo>
                  <a:pt x="10081721" y="1401999"/>
                </a:lnTo>
                <a:lnTo>
                  <a:pt x="9761281" y="163473"/>
                </a:lnTo>
                <a:close/>
                <a:moveTo>
                  <a:pt x="0" y="0"/>
                </a:moveTo>
                <a:lnTo>
                  <a:pt x="12191999" y="0"/>
                </a:lnTo>
                <a:lnTo>
                  <a:pt x="12191999" y="6858000"/>
                </a:lnTo>
                <a:lnTo>
                  <a:pt x="0" y="6858000"/>
                </a:lnTo>
                <a:close/>
              </a:path>
            </a:pathLst>
          </a:cu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sp>
        <p:nvSpPr>
          <p:cNvPr id="30" name="TextBox 29">
            <a:extLst>
              <a:ext uri="{FF2B5EF4-FFF2-40B4-BE49-F238E27FC236}">
                <a16:creationId xmlns:a16="http://schemas.microsoft.com/office/drawing/2014/main" xmlns="" id="{6C394E2D-E9C2-4B0B-8ADB-F407818B3BB6}"/>
              </a:ext>
            </a:extLst>
          </p:cNvPr>
          <p:cNvSpPr txBox="1"/>
          <p:nvPr/>
        </p:nvSpPr>
        <p:spPr>
          <a:xfrm>
            <a:off x="136527" y="-481597"/>
            <a:ext cx="2101374" cy="3170099"/>
          </a:xfrm>
          <a:prstGeom prst="rect">
            <a:avLst/>
          </a:prstGeom>
          <a:noFill/>
        </p:spPr>
        <p:txBody>
          <a:bodyPr wrap="square" rtlCol="0">
            <a:spAutoFit/>
          </a:bodyPr>
          <a:lstStyle/>
          <a:p>
            <a:r>
              <a:rPr lang="pl-PL" sz="20000" b="1" dirty="0">
                <a:ln w="82550" cmpd="dbl">
                  <a:solidFill>
                    <a:srgbClr val="B24165">
                      <a:alpha val="22000"/>
                    </a:srgbClr>
                  </a:solidFill>
                </a:ln>
                <a:noFill/>
                <a:latin typeface="Montserrat ExtraBold" panose="00000900000000000000" pitchFamily="2" charset="-18"/>
              </a:rPr>
              <a:t>S</a:t>
            </a:r>
          </a:p>
        </p:txBody>
      </p:sp>
      <p:sp>
        <p:nvSpPr>
          <p:cNvPr id="32" name="TextBox 31">
            <a:extLst>
              <a:ext uri="{FF2B5EF4-FFF2-40B4-BE49-F238E27FC236}">
                <a16:creationId xmlns:a16="http://schemas.microsoft.com/office/drawing/2014/main" xmlns="" id="{A4DB4D52-3F93-4926-87A9-39C83C6CABCC}"/>
              </a:ext>
            </a:extLst>
          </p:cNvPr>
          <p:cNvSpPr txBox="1"/>
          <p:nvPr/>
        </p:nvSpPr>
        <p:spPr>
          <a:xfrm>
            <a:off x="-13996" y="4176121"/>
            <a:ext cx="2101374" cy="3170099"/>
          </a:xfrm>
          <a:prstGeom prst="rect">
            <a:avLst/>
          </a:prstGeom>
          <a:noFill/>
        </p:spPr>
        <p:txBody>
          <a:bodyPr wrap="square" rtlCol="0">
            <a:spAutoFit/>
          </a:bodyPr>
          <a:lstStyle/>
          <a:p>
            <a:r>
              <a:rPr lang="pl-PL" sz="20000" b="1" dirty="0">
                <a:ln w="82550" cmpd="dbl">
                  <a:solidFill>
                    <a:srgbClr val="B24165">
                      <a:alpha val="22000"/>
                    </a:srgbClr>
                  </a:solidFill>
                </a:ln>
                <a:noFill/>
                <a:latin typeface="Montserrat ExtraBold" panose="00000900000000000000" pitchFamily="2" charset="-18"/>
              </a:rPr>
              <a:t>O</a:t>
            </a:r>
          </a:p>
        </p:txBody>
      </p:sp>
      <p:sp>
        <p:nvSpPr>
          <p:cNvPr id="34" name="TextBox 33">
            <a:extLst>
              <a:ext uri="{FF2B5EF4-FFF2-40B4-BE49-F238E27FC236}">
                <a16:creationId xmlns:a16="http://schemas.microsoft.com/office/drawing/2014/main" xmlns="" id="{57027117-07E7-49E7-995E-9301462E3AA2}"/>
              </a:ext>
            </a:extLst>
          </p:cNvPr>
          <p:cNvSpPr txBox="1"/>
          <p:nvPr/>
        </p:nvSpPr>
        <p:spPr>
          <a:xfrm>
            <a:off x="9151573" y="-502559"/>
            <a:ext cx="2101374" cy="3170099"/>
          </a:xfrm>
          <a:prstGeom prst="rect">
            <a:avLst/>
          </a:prstGeom>
          <a:noFill/>
        </p:spPr>
        <p:txBody>
          <a:bodyPr wrap="square" rtlCol="0">
            <a:spAutoFit/>
          </a:bodyPr>
          <a:lstStyle/>
          <a:p>
            <a:r>
              <a:rPr lang="pl-PL" sz="20000" b="1" dirty="0">
                <a:ln w="82550" cmpd="dbl">
                  <a:solidFill>
                    <a:srgbClr val="B24165">
                      <a:alpha val="22000"/>
                    </a:srgbClr>
                  </a:solidFill>
                </a:ln>
                <a:noFill/>
                <a:latin typeface="Montserrat ExtraBold" panose="00000900000000000000" pitchFamily="2" charset="-18"/>
              </a:rPr>
              <a:t>W</a:t>
            </a:r>
          </a:p>
        </p:txBody>
      </p:sp>
      <p:sp>
        <p:nvSpPr>
          <p:cNvPr id="5" name="TextBox 4">
            <a:extLst>
              <a:ext uri="{FF2B5EF4-FFF2-40B4-BE49-F238E27FC236}">
                <a16:creationId xmlns:a16="http://schemas.microsoft.com/office/drawing/2014/main" xmlns="" id="{BD06B9AF-2FEF-48F4-AC69-394C3C55FB39}"/>
              </a:ext>
            </a:extLst>
          </p:cNvPr>
          <p:cNvSpPr txBox="1"/>
          <p:nvPr/>
        </p:nvSpPr>
        <p:spPr>
          <a:xfrm>
            <a:off x="10081918" y="4273283"/>
            <a:ext cx="2101374" cy="3170099"/>
          </a:xfrm>
          <a:prstGeom prst="rect">
            <a:avLst/>
          </a:prstGeom>
          <a:noFill/>
        </p:spPr>
        <p:txBody>
          <a:bodyPr wrap="square" rtlCol="0">
            <a:spAutoFit/>
          </a:bodyPr>
          <a:lstStyle/>
          <a:p>
            <a:r>
              <a:rPr lang="pl-PL" sz="20000" b="1" dirty="0">
                <a:ln w="82550" cmpd="dbl">
                  <a:solidFill>
                    <a:srgbClr val="B24165">
                      <a:alpha val="22000"/>
                    </a:srgbClr>
                  </a:solidFill>
                </a:ln>
                <a:noFill/>
                <a:latin typeface="Montserrat ExtraBold" panose="00000900000000000000" pitchFamily="2" charset="-18"/>
              </a:rPr>
              <a:t>T</a:t>
            </a:r>
          </a:p>
        </p:txBody>
      </p:sp>
      <p:grpSp>
        <p:nvGrpSpPr>
          <p:cNvPr id="4" name="Group 3">
            <a:extLst>
              <a:ext uri="{FF2B5EF4-FFF2-40B4-BE49-F238E27FC236}">
                <a16:creationId xmlns:a16="http://schemas.microsoft.com/office/drawing/2014/main" xmlns="" id="{B6F310B9-EACD-4C7C-8B0E-DC4B26DAD62D}"/>
              </a:ext>
            </a:extLst>
          </p:cNvPr>
          <p:cNvGrpSpPr/>
          <p:nvPr/>
        </p:nvGrpSpPr>
        <p:grpSpPr>
          <a:xfrm>
            <a:off x="1885033" y="164464"/>
            <a:ext cx="5033231" cy="3154491"/>
            <a:chOff x="5518416" y="3390010"/>
            <a:chExt cx="5033231" cy="3154491"/>
          </a:xfrm>
        </p:grpSpPr>
        <p:sp>
          <p:nvSpPr>
            <p:cNvPr id="18" name="TextBox 17">
              <a:extLst>
                <a:ext uri="{FF2B5EF4-FFF2-40B4-BE49-F238E27FC236}">
                  <a16:creationId xmlns:a16="http://schemas.microsoft.com/office/drawing/2014/main" xmlns="" id="{7E92F877-F60C-4BD5-8B0D-4FB38DC0B459}"/>
                </a:ext>
              </a:extLst>
            </p:cNvPr>
            <p:cNvSpPr txBox="1"/>
            <p:nvPr/>
          </p:nvSpPr>
          <p:spPr>
            <a:xfrm>
              <a:off x="5581061" y="3390010"/>
              <a:ext cx="4970586" cy="523220"/>
            </a:xfrm>
            <a:prstGeom prst="rect">
              <a:avLst/>
            </a:prstGeom>
            <a:noFill/>
          </p:spPr>
          <p:txBody>
            <a:bodyPr wrap="square" rtlCol="0">
              <a:spAutoFit/>
            </a:bodyPr>
            <a:lstStyle/>
            <a:p>
              <a:r>
                <a:rPr lang="en-US" sz="2800" dirty="0" smtClean="0">
                  <a:solidFill>
                    <a:srgbClr val="033543"/>
                  </a:solidFill>
                  <a:latin typeface="Montserrat" panose="02000505000000020004" pitchFamily="2" charset="0"/>
                </a:rPr>
                <a:t>Easy to share</a:t>
              </a:r>
              <a:endParaRPr lang="pl-PL" sz="2800" dirty="0">
                <a:solidFill>
                  <a:srgbClr val="033543"/>
                </a:solidFill>
                <a:latin typeface="Montserrat" panose="02000505000000020004" pitchFamily="2" charset="0"/>
              </a:endParaRPr>
            </a:p>
          </p:txBody>
        </p:sp>
        <p:sp>
          <p:nvSpPr>
            <p:cNvPr id="19" name="TextBox 18">
              <a:extLst>
                <a:ext uri="{FF2B5EF4-FFF2-40B4-BE49-F238E27FC236}">
                  <a16:creationId xmlns:a16="http://schemas.microsoft.com/office/drawing/2014/main" xmlns="" id="{2C3D8188-A2C2-4E59-A026-3FC3C26066E2}"/>
                </a:ext>
              </a:extLst>
            </p:cNvPr>
            <p:cNvSpPr txBox="1"/>
            <p:nvPr/>
          </p:nvSpPr>
          <p:spPr>
            <a:xfrm>
              <a:off x="5562012" y="3871510"/>
              <a:ext cx="4129272" cy="584775"/>
            </a:xfrm>
            <a:prstGeom prst="rect">
              <a:avLst/>
            </a:prstGeom>
            <a:noFill/>
          </p:spPr>
          <p:txBody>
            <a:bodyPr wrap="square" rtlCol="0">
              <a:spAutoFit/>
            </a:bodyPr>
            <a:lstStyle/>
            <a:p>
              <a:r>
                <a:rPr lang="en-US" sz="1400" dirty="0" smtClean="0">
                  <a:solidFill>
                    <a:srgbClr val="033543"/>
                  </a:solidFill>
                  <a:latin typeface="Montserrat" panose="02000505000000020004" pitchFamily="2" charset="0"/>
                </a:rPr>
                <a:t>OFFICIALS</a:t>
              </a:r>
              <a:r>
                <a:rPr lang="en-US" sz="1600" dirty="0" smtClean="0">
                  <a:solidFill>
                    <a:srgbClr val="033543"/>
                  </a:solidFill>
                  <a:latin typeface="Montserrat" panose="02000505000000020004" pitchFamily="2" charset="0"/>
                </a:rPr>
                <a:t> can easily share the report to the admin Immediately</a:t>
              </a:r>
              <a:endParaRPr lang="pl-PL" sz="1600" dirty="0">
                <a:solidFill>
                  <a:srgbClr val="033543"/>
                </a:solidFill>
                <a:latin typeface="Montserrat" panose="02000505000000020004" pitchFamily="2" charset="0"/>
              </a:endParaRPr>
            </a:p>
          </p:txBody>
        </p:sp>
        <p:sp>
          <p:nvSpPr>
            <p:cNvPr id="20" name="TextBox 19">
              <a:extLst>
                <a:ext uri="{FF2B5EF4-FFF2-40B4-BE49-F238E27FC236}">
                  <a16:creationId xmlns:a16="http://schemas.microsoft.com/office/drawing/2014/main" xmlns="" id="{120970CB-B18D-4DE6-8135-0144B529CB96}"/>
                </a:ext>
              </a:extLst>
            </p:cNvPr>
            <p:cNvSpPr txBox="1"/>
            <p:nvPr/>
          </p:nvSpPr>
          <p:spPr>
            <a:xfrm>
              <a:off x="5542961" y="4507085"/>
              <a:ext cx="4970586" cy="523220"/>
            </a:xfrm>
            <a:prstGeom prst="rect">
              <a:avLst/>
            </a:prstGeom>
            <a:noFill/>
          </p:spPr>
          <p:txBody>
            <a:bodyPr wrap="square" rtlCol="0">
              <a:spAutoFit/>
            </a:bodyPr>
            <a:lstStyle/>
            <a:p>
              <a:r>
                <a:rPr lang="en-US" sz="2800" dirty="0" smtClean="0">
                  <a:solidFill>
                    <a:srgbClr val="033543"/>
                  </a:solidFill>
                  <a:latin typeface="Montserrat" panose="02000505000000020004" pitchFamily="2" charset="0"/>
                </a:rPr>
                <a:t>Hustle Free</a:t>
              </a:r>
              <a:endParaRPr lang="pl-PL" sz="2800" dirty="0">
                <a:solidFill>
                  <a:srgbClr val="033543"/>
                </a:solidFill>
                <a:latin typeface="Montserrat" panose="02000505000000020004" pitchFamily="2" charset="0"/>
              </a:endParaRPr>
            </a:p>
          </p:txBody>
        </p:sp>
        <p:sp>
          <p:nvSpPr>
            <p:cNvPr id="21" name="TextBox 20">
              <a:extLst>
                <a:ext uri="{FF2B5EF4-FFF2-40B4-BE49-F238E27FC236}">
                  <a16:creationId xmlns:a16="http://schemas.microsoft.com/office/drawing/2014/main" xmlns="" id="{73869CD9-0D4A-4C31-9498-8F26F8850015}"/>
                </a:ext>
              </a:extLst>
            </p:cNvPr>
            <p:cNvSpPr txBox="1"/>
            <p:nvPr/>
          </p:nvSpPr>
          <p:spPr>
            <a:xfrm>
              <a:off x="5518416" y="4969007"/>
              <a:ext cx="3642949" cy="830997"/>
            </a:xfrm>
            <a:prstGeom prst="rect">
              <a:avLst/>
            </a:prstGeom>
            <a:noFill/>
          </p:spPr>
          <p:txBody>
            <a:bodyPr wrap="square" rtlCol="0">
              <a:spAutoFit/>
            </a:bodyPr>
            <a:lstStyle/>
            <a:p>
              <a:r>
                <a:rPr lang="en-US" sz="1600" dirty="0" smtClean="0">
                  <a:solidFill>
                    <a:srgbClr val="033543"/>
                  </a:solidFill>
                  <a:latin typeface="Montserrat" panose="02000505000000020004" pitchFamily="2" charset="0"/>
                </a:rPr>
                <a:t>No Calls, No Extra App </a:t>
              </a:r>
              <a:r>
                <a:rPr lang="en-US" sz="1600" dirty="0">
                  <a:solidFill>
                    <a:srgbClr val="033543"/>
                  </a:solidFill>
                  <a:latin typeface="Montserrat" panose="02000505000000020004" pitchFamily="2" charset="0"/>
                </a:rPr>
                <a:t>T</a:t>
              </a:r>
              <a:r>
                <a:rPr lang="en-US" sz="1600" dirty="0" smtClean="0">
                  <a:solidFill>
                    <a:srgbClr val="033543"/>
                  </a:solidFill>
                  <a:latin typeface="Montserrat" panose="02000505000000020004" pitchFamily="2" charset="0"/>
                </a:rPr>
                <a:t>o Download</a:t>
              </a:r>
            </a:p>
            <a:p>
              <a:pPr marL="285750" indent="-285750">
                <a:buFontTx/>
                <a:buChar char="-"/>
              </a:pPr>
              <a:endParaRPr lang="pl-PL" sz="1600" dirty="0">
                <a:solidFill>
                  <a:srgbClr val="033543"/>
                </a:solidFill>
                <a:latin typeface="Montserrat" panose="02000505000000020004" pitchFamily="2" charset="0"/>
              </a:endParaRPr>
            </a:p>
          </p:txBody>
        </p:sp>
        <p:sp>
          <p:nvSpPr>
            <p:cNvPr id="31" name="TextBox 30">
              <a:extLst>
                <a:ext uri="{FF2B5EF4-FFF2-40B4-BE49-F238E27FC236}">
                  <a16:creationId xmlns:a16="http://schemas.microsoft.com/office/drawing/2014/main" xmlns="" id="{120970CB-B18D-4DE6-8135-0144B529CB96}"/>
                </a:ext>
              </a:extLst>
            </p:cNvPr>
            <p:cNvSpPr txBox="1"/>
            <p:nvPr/>
          </p:nvSpPr>
          <p:spPr>
            <a:xfrm>
              <a:off x="5546443" y="5590394"/>
              <a:ext cx="4476141" cy="954107"/>
            </a:xfrm>
            <a:prstGeom prst="rect">
              <a:avLst/>
            </a:prstGeom>
            <a:noFill/>
          </p:spPr>
          <p:txBody>
            <a:bodyPr wrap="square" rtlCol="0">
              <a:spAutoFit/>
            </a:bodyPr>
            <a:lstStyle/>
            <a:p>
              <a:r>
                <a:rPr lang="en-US" sz="2800" dirty="0" smtClean="0">
                  <a:solidFill>
                    <a:srgbClr val="033543"/>
                  </a:solidFill>
                  <a:latin typeface="Montserrat" panose="02000505000000020004" pitchFamily="2" charset="0"/>
                </a:rPr>
                <a:t>Resource </a:t>
              </a:r>
              <a:r>
                <a:rPr lang="en-US" sz="2800" dirty="0" err="1" smtClean="0">
                  <a:solidFill>
                    <a:srgbClr val="033543"/>
                  </a:solidFill>
                  <a:latin typeface="Montserrat" panose="02000505000000020004" pitchFamily="2" charset="0"/>
                </a:rPr>
                <a:t>Optimisation</a:t>
              </a:r>
              <a:endParaRPr lang="pl-PL" sz="2800" dirty="0">
                <a:solidFill>
                  <a:srgbClr val="033543"/>
                </a:solidFill>
                <a:latin typeface="Montserrat" panose="02000505000000020004" pitchFamily="2" charset="0"/>
              </a:endParaRPr>
            </a:p>
          </p:txBody>
        </p:sp>
      </p:grpSp>
      <p:grpSp>
        <p:nvGrpSpPr>
          <p:cNvPr id="23" name="Group 22">
            <a:extLst>
              <a:ext uri="{FF2B5EF4-FFF2-40B4-BE49-F238E27FC236}">
                <a16:creationId xmlns:a16="http://schemas.microsoft.com/office/drawing/2014/main" xmlns="" id="{D310BDB4-CCB5-42FC-94DA-8793821E3507}"/>
              </a:ext>
            </a:extLst>
          </p:cNvPr>
          <p:cNvGrpSpPr/>
          <p:nvPr/>
        </p:nvGrpSpPr>
        <p:grpSpPr>
          <a:xfrm>
            <a:off x="6209406" y="188479"/>
            <a:ext cx="5310319" cy="2983920"/>
            <a:chOff x="5276498" y="3198028"/>
            <a:chExt cx="5310319" cy="2983920"/>
          </a:xfrm>
        </p:grpSpPr>
        <p:sp>
          <p:nvSpPr>
            <p:cNvPr id="24" name="TextBox 23">
              <a:extLst>
                <a:ext uri="{FF2B5EF4-FFF2-40B4-BE49-F238E27FC236}">
                  <a16:creationId xmlns:a16="http://schemas.microsoft.com/office/drawing/2014/main" xmlns="" id="{00365624-90A3-4EFA-83DB-C49874828A58}"/>
                </a:ext>
              </a:extLst>
            </p:cNvPr>
            <p:cNvSpPr txBox="1"/>
            <p:nvPr/>
          </p:nvSpPr>
          <p:spPr>
            <a:xfrm>
              <a:off x="5276498" y="3198028"/>
              <a:ext cx="4970586" cy="954107"/>
            </a:xfrm>
            <a:prstGeom prst="rect">
              <a:avLst/>
            </a:prstGeom>
            <a:noFill/>
          </p:spPr>
          <p:txBody>
            <a:bodyPr wrap="square" rtlCol="0">
              <a:spAutoFit/>
            </a:bodyPr>
            <a:lstStyle/>
            <a:p>
              <a:r>
                <a:rPr lang="en-US" sz="2800" dirty="0">
                  <a:solidFill>
                    <a:srgbClr val="033543"/>
                  </a:solidFill>
                  <a:latin typeface="Montserrat" panose="02000505000000020004" pitchFamily="2" charset="0"/>
                </a:rPr>
                <a:t> </a:t>
              </a:r>
              <a:r>
                <a:rPr lang="en-US" sz="2800" dirty="0" smtClean="0">
                  <a:solidFill>
                    <a:srgbClr val="033543"/>
                  </a:solidFill>
                  <a:latin typeface="Montserrat" panose="02000505000000020004" pitchFamily="2" charset="0"/>
                </a:rPr>
                <a:t>    2-Factor Authentication</a:t>
              </a:r>
              <a:endParaRPr lang="pl-PL" sz="2800" dirty="0">
                <a:solidFill>
                  <a:srgbClr val="033543"/>
                </a:solidFill>
                <a:latin typeface="Montserrat" panose="02000505000000020004" pitchFamily="2" charset="0"/>
              </a:endParaRPr>
            </a:p>
          </p:txBody>
        </p:sp>
        <p:sp>
          <p:nvSpPr>
            <p:cNvPr id="25" name="TextBox 24">
              <a:extLst>
                <a:ext uri="{FF2B5EF4-FFF2-40B4-BE49-F238E27FC236}">
                  <a16:creationId xmlns:a16="http://schemas.microsoft.com/office/drawing/2014/main" xmlns="" id="{35F05FC1-066E-4EE8-B6BE-8886CFFC76BF}"/>
                </a:ext>
              </a:extLst>
            </p:cNvPr>
            <p:cNvSpPr txBox="1"/>
            <p:nvPr/>
          </p:nvSpPr>
          <p:spPr>
            <a:xfrm>
              <a:off x="5574712" y="4162043"/>
              <a:ext cx="2942450" cy="584775"/>
            </a:xfrm>
            <a:prstGeom prst="rect">
              <a:avLst/>
            </a:prstGeom>
            <a:noFill/>
          </p:spPr>
          <p:txBody>
            <a:bodyPr wrap="square" rtlCol="0">
              <a:spAutoFit/>
            </a:bodyPr>
            <a:lstStyle/>
            <a:p>
              <a:pPr marL="285750" indent="-285750">
                <a:buFontTx/>
                <a:buChar char="-"/>
              </a:pPr>
              <a:r>
                <a:rPr lang="en-US" sz="1600" dirty="0" smtClean="0">
                  <a:solidFill>
                    <a:srgbClr val="033543"/>
                  </a:solidFill>
                  <a:latin typeface="Montserrat" panose="02000505000000020004" pitchFamily="2" charset="0"/>
                </a:rPr>
                <a:t>Will add </a:t>
              </a:r>
              <a:r>
                <a:rPr lang="en-US" sz="1600" dirty="0" err="1" smtClean="0">
                  <a:solidFill>
                    <a:srgbClr val="033543"/>
                  </a:solidFill>
                  <a:latin typeface="Montserrat" panose="02000505000000020004" pitchFamily="2" charset="0"/>
                </a:rPr>
                <a:t>microsoft</a:t>
              </a:r>
              <a:r>
                <a:rPr lang="en-US" sz="1600" dirty="0" smtClean="0">
                  <a:solidFill>
                    <a:srgbClr val="033543"/>
                  </a:solidFill>
                  <a:latin typeface="Montserrat" panose="02000505000000020004" pitchFamily="2" charset="0"/>
                </a:rPr>
                <a:t> Authenticator.</a:t>
              </a:r>
              <a:endParaRPr lang="pl-PL" sz="1600" dirty="0">
                <a:solidFill>
                  <a:srgbClr val="033543"/>
                </a:solidFill>
                <a:latin typeface="Montserrat" panose="02000505000000020004" pitchFamily="2" charset="0"/>
              </a:endParaRPr>
            </a:p>
          </p:txBody>
        </p:sp>
        <p:sp>
          <p:nvSpPr>
            <p:cNvPr id="45" name="TextBox 44">
              <a:extLst>
                <a:ext uri="{FF2B5EF4-FFF2-40B4-BE49-F238E27FC236}">
                  <a16:creationId xmlns:a16="http://schemas.microsoft.com/office/drawing/2014/main" xmlns="" id="{00365624-90A3-4EFA-83DB-C49874828A58}"/>
                </a:ext>
              </a:extLst>
            </p:cNvPr>
            <p:cNvSpPr txBox="1"/>
            <p:nvPr/>
          </p:nvSpPr>
          <p:spPr>
            <a:xfrm>
              <a:off x="5616231" y="4851177"/>
              <a:ext cx="4970586" cy="523220"/>
            </a:xfrm>
            <a:prstGeom prst="rect">
              <a:avLst/>
            </a:prstGeom>
            <a:noFill/>
          </p:spPr>
          <p:txBody>
            <a:bodyPr wrap="square" rtlCol="0">
              <a:spAutoFit/>
            </a:bodyPr>
            <a:lstStyle/>
            <a:p>
              <a:r>
                <a:rPr lang="en-US" sz="2800" dirty="0" smtClean="0">
                  <a:solidFill>
                    <a:srgbClr val="033543"/>
                  </a:solidFill>
                  <a:latin typeface="Montserrat" panose="02000505000000020004" pitchFamily="2" charset="0"/>
                </a:rPr>
                <a:t>Natural Language </a:t>
              </a:r>
              <a:endParaRPr lang="pl-PL" sz="2800" dirty="0">
                <a:solidFill>
                  <a:srgbClr val="033543"/>
                </a:solidFill>
                <a:latin typeface="Montserrat" panose="02000505000000020004" pitchFamily="2" charset="0"/>
              </a:endParaRPr>
            </a:p>
          </p:txBody>
        </p:sp>
        <p:sp>
          <p:nvSpPr>
            <p:cNvPr id="46" name="TextBox 45">
              <a:extLst>
                <a:ext uri="{FF2B5EF4-FFF2-40B4-BE49-F238E27FC236}">
                  <a16:creationId xmlns:a16="http://schemas.microsoft.com/office/drawing/2014/main" xmlns="" id="{35F05FC1-066E-4EE8-B6BE-8886CFFC76BF}"/>
                </a:ext>
              </a:extLst>
            </p:cNvPr>
            <p:cNvSpPr txBox="1"/>
            <p:nvPr/>
          </p:nvSpPr>
          <p:spPr>
            <a:xfrm>
              <a:off x="5597181" y="5350951"/>
              <a:ext cx="4722857" cy="830997"/>
            </a:xfrm>
            <a:prstGeom prst="rect">
              <a:avLst/>
            </a:prstGeom>
            <a:noFill/>
          </p:spPr>
          <p:txBody>
            <a:bodyPr wrap="square" rtlCol="0">
              <a:spAutoFit/>
            </a:bodyPr>
            <a:lstStyle/>
            <a:p>
              <a:pPr marL="285750" indent="-285750">
                <a:buFontTx/>
                <a:buChar char="-"/>
              </a:pPr>
              <a:r>
                <a:rPr lang="en-US" sz="1600" dirty="0" smtClean="0">
                  <a:solidFill>
                    <a:srgbClr val="033543"/>
                  </a:solidFill>
                  <a:latin typeface="Montserrat" panose="02000505000000020004" pitchFamily="2" charset="0"/>
                </a:rPr>
                <a:t>We can train our bot to understand the natural language of the user.</a:t>
              </a:r>
            </a:p>
            <a:p>
              <a:pPr marL="285750" indent="-285750">
                <a:buFontTx/>
                <a:buChar char="-"/>
              </a:pPr>
              <a:r>
                <a:rPr lang="en-US" sz="1600" dirty="0" smtClean="0">
                  <a:solidFill>
                    <a:srgbClr val="033543"/>
                  </a:solidFill>
                  <a:latin typeface="Montserrat" panose="02000505000000020004" pitchFamily="2" charset="0"/>
                </a:rPr>
                <a:t>Using Machine Learning model</a:t>
              </a:r>
              <a:endParaRPr lang="pl-PL" sz="1600" dirty="0">
                <a:solidFill>
                  <a:srgbClr val="033543"/>
                </a:solidFill>
                <a:latin typeface="Montserrat" panose="02000505000000020004" pitchFamily="2" charset="0"/>
              </a:endParaRPr>
            </a:p>
          </p:txBody>
        </p:sp>
      </p:grpSp>
      <p:grpSp>
        <p:nvGrpSpPr>
          <p:cNvPr id="35" name="Group 34">
            <a:extLst>
              <a:ext uri="{FF2B5EF4-FFF2-40B4-BE49-F238E27FC236}">
                <a16:creationId xmlns:a16="http://schemas.microsoft.com/office/drawing/2014/main" xmlns="" id="{31097AC5-BEA0-4E17-B918-8D39EC7BC391}"/>
              </a:ext>
            </a:extLst>
          </p:cNvPr>
          <p:cNvGrpSpPr/>
          <p:nvPr/>
        </p:nvGrpSpPr>
        <p:grpSpPr>
          <a:xfrm>
            <a:off x="2147046" y="3813156"/>
            <a:ext cx="5103937" cy="2746879"/>
            <a:chOff x="5452106" y="3549923"/>
            <a:chExt cx="5103937" cy="2746879"/>
          </a:xfrm>
        </p:grpSpPr>
        <p:sp>
          <p:nvSpPr>
            <p:cNvPr id="36" name="TextBox 35">
              <a:extLst>
                <a:ext uri="{FF2B5EF4-FFF2-40B4-BE49-F238E27FC236}">
                  <a16:creationId xmlns:a16="http://schemas.microsoft.com/office/drawing/2014/main" xmlns="" id="{0DE9F326-589F-4F37-A04F-0AB5A12E74C4}"/>
                </a:ext>
              </a:extLst>
            </p:cNvPr>
            <p:cNvSpPr txBox="1"/>
            <p:nvPr/>
          </p:nvSpPr>
          <p:spPr>
            <a:xfrm>
              <a:off x="5581061" y="3549923"/>
              <a:ext cx="4970586" cy="523220"/>
            </a:xfrm>
            <a:prstGeom prst="rect">
              <a:avLst/>
            </a:prstGeom>
            <a:noFill/>
          </p:spPr>
          <p:txBody>
            <a:bodyPr wrap="square" rtlCol="0">
              <a:spAutoFit/>
            </a:bodyPr>
            <a:lstStyle/>
            <a:p>
              <a:r>
                <a:rPr lang="en-US" sz="2800" dirty="0" smtClean="0">
                  <a:solidFill>
                    <a:srgbClr val="033543"/>
                  </a:solidFill>
                  <a:latin typeface="Montserrat" panose="02000505000000020004" pitchFamily="2" charset="0"/>
                </a:rPr>
                <a:t>Scalable</a:t>
              </a:r>
              <a:endParaRPr lang="pl-PL" sz="2800" dirty="0">
                <a:solidFill>
                  <a:srgbClr val="033543"/>
                </a:solidFill>
                <a:latin typeface="Montserrat" panose="02000505000000020004" pitchFamily="2" charset="0"/>
              </a:endParaRPr>
            </a:p>
          </p:txBody>
        </p:sp>
        <p:sp>
          <p:nvSpPr>
            <p:cNvPr id="37" name="TextBox 36">
              <a:extLst>
                <a:ext uri="{FF2B5EF4-FFF2-40B4-BE49-F238E27FC236}">
                  <a16:creationId xmlns:a16="http://schemas.microsoft.com/office/drawing/2014/main" xmlns="" id="{72322DEE-234C-4C33-BD16-B4F2F0096E84}"/>
                </a:ext>
              </a:extLst>
            </p:cNvPr>
            <p:cNvSpPr txBox="1"/>
            <p:nvPr/>
          </p:nvSpPr>
          <p:spPr>
            <a:xfrm>
              <a:off x="5562011" y="4068670"/>
              <a:ext cx="3839050" cy="830997"/>
            </a:xfrm>
            <a:prstGeom prst="rect">
              <a:avLst/>
            </a:prstGeom>
            <a:noFill/>
          </p:spPr>
          <p:txBody>
            <a:bodyPr wrap="square" rtlCol="0">
              <a:spAutoFit/>
            </a:bodyPr>
            <a:lstStyle/>
            <a:p>
              <a:pPr marL="285750" indent="-285750">
                <a:buFontTx/>
                <a:buChar char="-"/>
              </a:pPr>
              <a:r>
                <a:rPr lang="en-US" sz="1600" dirty="0" smtClean="0">
                  <a:solidFill>
                    <a:srgbClr val="033543"/>
                  </a:solidFill>
                  <a:latin typeface="Montserrat" panose="02000505000000020004" pitchFamily="2" charset="0"/>
                </a:rPr>
                <a:t>Multiple Number of users can be added</a:t>
              </a:r>
            </a:p>
            <a:p>
              <a:pPr marL="285750" indent="-285750">
                <a:buFontTx/>
                <a:buChar char="-"/>
              </a:pPr>
              <a:endParaRPr lang="pl-PL" sz="1600" dirty="0">
                <a:solidFill>
                  <a:srgbClr val="033543"/>
                </a:solidFill>
                <a:latin typeface="Montserrat" panose="02000505000000020004" pitchFamily="2" charset="0"/>
              </a:endParaRPr>
            </a:p>
          </p:txBody>
        </p:sp>
        <p:sp>
          <p:nvSpPr>
            <p:cNvPr id="38" name="TextBox 37">
              <a:extLst>
                <a:ext uri="{FF2B5EF4-FFF2-40B4-BE49-F238E27FC236}">
                  <a16:creationId xmlns:a16="http://schemas.microsoft.com/office/drawing/2014/main" xmlns="" id="{391F4113-0291-40B1-B180-540BD64C07D1}"/>
                </a:ext>
              </a:extLst>
            </p:cNvPr>
            <p:cNvSpPr txBox="1"/>
            <p:nvPr/>
          </p:nvSpPr>
          <p:spPr>
            <a:xfrm>
              <a:off x="5585457" y="4911889"/>
              <a:ext cx="4970586" cy="523220"/>
            </a:xfrm>
            <a:prstGeom prst="rect">
              <a:avLst/>
            </a:prstGeom>
            <a:noFill/>
          </p:spPr>
          <p:txBody>
            <a:bodyPr wrap="square" rtlCol="0">
              <a:spAutoFit/>
            </a:bodyPr>
            <a:lstStyle/>
            <a:p>
              <a:endParaRPr lang="pl-PL" sz="2800" dirty="0">
                <a:solidFill>
                  <a:srgbClr val="033543"/>
                </a:solidFill>
                <a:latin typeface="Montserrat" panose="02000505000000020004" pitchFamily="2" charset="0"/>
              </a:endParaRPr>
            </a:p>
          </p:txBody>
        </p:sp>
        <p:sp>
          <p:nvSpPr>
            <p:cNvPr id="39" name="TextBox 38">
              <a:extLst>
                <a:ext uri="{FF2B5EF4-FFF2-40B4-BE49-F238E27FC236}">
                  <a16:creationId xmlns:a16="http://schemas.microsoft.com/office/drawing/2014/main" xmlns="" id="{1A653B53-7B44-4F5A-903C-660DEA120484}"/>
                </a:ext>
              </a:extLst>
            </p:cNvPr>
            <p:cNvSpPr txBox="1"/>
            <p:nvPr/>
          </p:nvSpPr>
          <p:spPr>
            <a:xfrm>
              <a:off x="5452106" y="5465805"/>
              <a:ext cx="4233574" cy="830997"/>
            </a:xfrm>
            <a:prstGeom prst="rect">
              <a:avLst/>
            </a:prstGeom>
            <a:noFill/>
          </p:spPr>
          <p:txBody>
            <a:bodyPr wrap="square" rtlCol="0">
              <a:spAutoFit/>
            </a:bodyPr>
            <a:lstStyle/>
            <a:p>
              <a:r>
                <a:rPr lang="en-US" sz="1600" dirty="0" smtClean="0">
                  <a:solidFill>
                    <a:srgbClr val="033543"/>
                  </a:solidFill>
                  <a:latin typeface="Montserrat" panose="02000505000000020004" pitchFamily="2" charset="0"/>
                </a:rPr>
                <a:t>Same application can run over different channels </a:t>
              </a:r>
              <a:r>
                <a:rPr lang="en-US" sz="1600" dirty="0" err="1" smtClean="0">
                  <a:solidFill>
                    <a:srgbClr val="033543"/>
                  </a:solidFill>
                  <a:latin typeface="Montserrat" panose="02000505000000020004" pitchFamily="2" charset="0"/>
                </a:rPr>
                <a:t>Eg</a:t>
              </a:r>
              <a:r>
                <a:rPr lang="en-US" sz="1600" dirty="0" smtClean="0">
                  <a:solidFill>
                    <a:srgbClr val="033543"/>
                  </a:solidFill>
                  <a:latin typeface="Montserrat" panose="02000505000000020004" pitchFamily="2" charset="0"/>
                </a:rPr>
                <a:t>. </a:t>
              </a:r>
              <a:r>
                <a:rPr lang="en-US" sz="1600" dirty="0" err="1" smtClean="0">
                  <a:solidFill>
                    <a:srgbClr val="033543"/>
                  </a:solidFill>
                  <a:latin typeface="Montserrat" panose="02000505000000020004" pitchFamily="2" charset="0"/>
                </a:rPr>
                <a:t>MSTeams</a:t>
              </a:r>
              <a:r>
                <a:rPr lang="en-US" sz="1600" dirty="0" smtClean="0">
                  <a:solidFill>
                    <a:srgbClr val="033543"/>
                  </a:solidFill>
                  <a:latin typeface="Montserrat" panose="02000505000000020004" pitchFamily="2" charset="0"/>
                </a:rPr>
                <a:t>, </a:t>
              </a:r>
            </a:p>
            <a:p>
              <a:r>
                <a:rPr lang="en-US" sz="1600" dirty="0" err="1" smtClean="0">
                  <a:solidFill>
                    <a:srgbClr val="033543"/>
                  </a:solidFill>
                  <a:latin typeface="Montserrat" panose="02000505000000020004" pitchFamily="2" charset="0"/>
                </a:rPr>
                <a:t>Wechat</a:t>
              </a:r>
              <a:r>
                <a:rPr lang="en-US" sz="1600" dirty="0" smtClean="0">
                  <a:solidFill>
                    <a:srgbClr val="033543"/>
                  </a:solidFill>
                  <a:latin typeface="Montserrat" panose="02000505000000020004" pitchFamily="2" charset="0"/>
                </a:rPr>
                <a:t>, Email …</a:t>
              </a:r>
              <a:endParaRPr lang="en-US" sz="1600" dirty="0">
                <a:solidFill>
                  <a:srgbClr val="033543"/>
                </a:solidFill>
                <a:latin typeface="Montserrat" panose="02000505000000020004" pitchFamily="2" charset="0"/>
              </a:endParaRPr>
            </a:p>
          </p:txBody>
        </p:sp>
      </p:grpSp>
      <p:grpSp>
        <p:nvGrpSpPr>
          <p:cNvPr id="40" name="Group 39">
            <a:extLst>
              <a:ext uri="{FF2B5EF4-FFF2-40B4-BE49-F238E27FC236}">
                <a16:creationId xmlns:a16="http://schemas.microsoft.com/office/drawing/2014/main" xmlns="" id="{823FAF20-4543-432E-954F-C3F58791A05C}"/>
              </a:ext>
            </a:extLst>
          </p:cNvPr>
          <p:cNvGrpSpPr/>
          <p:nvPr/>
        </p:nvGrpSpPr>
        <p:grpSpPr>
          <a:xfrm>
            <a:off x="6494920" y="4069818"/>
            <a:ext cx="5008686" cy="2451641"/>
            <a:chOff x="5542961" y="3461023"/>
            <a:chExt cx="5008686" cy="2451641"/>
          </a:xfrm>
        </p:grpSpPr>
        <p:sp>
          <p:nvSpPr>
            <p:cNvPr id="41" name="TextBox 40">
              <a:extLst>
                <a:ext uri="{FF2B5EF4-FFF2-40B4-BE49-F238E27FC236}">
                  <a16:creationId xmlns:a16="http://schemas.microsoft.com/office/drawing/2014/main" xmlns="" id="{D742DDB1-225C-45B3-96CA-183F2DF450A5}"/>
                </a:ext>
              </a:extLst>
            </p:cNvPr>
            <p:cNvSpPr txBox="1"/>
            <p:nvPr/>
          </p:nvSpPr>
          <p:spPr>
            <a:xfrm>
              <a:off x="5581061" y="3461023"/>
              <a:ext cx="4970586" cy="523220"/>
            </a:xfrm>
            <a:prstGeom prst="rect">
              <a:avLst/>
            </a:prstGeom>
            <a:noFill/>
          </p:spPr>
          <p:txBody>
            <a:bodyPr wrap="square" rtlCol="0">
              <a:spAutoFit/>
            </a:bodyPr>
            <a:lstStyle/>
            <a:p>
              <a:r>
                <a:rPr lang="en-US" sz="2800" dirty="0" smtClean="0">
                  <a:solidFill>
                    <a:srgbClr val="033543"/>
                  </a:solidFill>
                  <a:latin typeface="Montserrat" panose="02000505000000020004" pitchFamily="2" charset="0"/>
                </a:rPr>
                <a:t>Virus / Bugs</a:t>
              </a:r>
              <a:endParaRPr lang="pl-PL" sz="2800" dirty="0">
                <a:solidFill>
                  <a:srgbClr val="033543"/>
                </a:solidFill>
                <a:latin typeface="Montserrat" panose="02000505000000020004" pitchFamily="2" charset="0"/>
              </a:endParaRPr>
            </a:p>
          </p:txBody>
        </p:sp>
        <p:sp>
          <p:nvSpPr>
            <p:cNvPr id="42" name="TextBox 41">
              <a:extLst>
                <a:ext uri="{FF2B5EF4-FFF2-40B4-BE49-F238E27FC236}">
                  <a16:creationId xmlns:a16="http://schemas.microsoft.com/office/drawing/2014/main" xmlns="" id="{8B2A3CA4-99D4-4924-9B12-A34C8DDBC591}"/>
                </a:ext>
              </a:extLst>
            </p:cNvPr>
            <p:cNvSpPr txBox="1"/>
            <p:nvPr/>
          </p:nvSpPr>
          <p:spPr>
            <a:xfrm>
              <a:off x="5609880" y="4011318"/>
              <a:ext cx="3642949" cy="338554"/>
            </a:xfrm>
            <a:prstGeom prst="rect">
              <a:avLst/>
            </a:prstGeom>
            <a:noFill/>
          </p:spPr>
          <p:txBody>
            <a:bodyPr wrap="square" rtlCol="0">
              <a:spAutoFit/>
            </a:bodyPr>
            <a:lstStyle/>
            <a:p>
              <a:r>
                <a:rPr lang="en-US" sz="1600" dirty="0" smtClean="0">
                  <a:solidFill>
                    <a:srgbClr val="033543"/>
                  </a:solidFill>
                  <a:latin typeface="Montserrat" panose="02000505000000020004" pitchFamily="2" charset="0"/>
                </a:rPr>
                <a:t>With exposure over internet, </a:t>
              </a:r>
              <a:endParaRPr lang="pl-PL" sz="1600" dirty="0">
                <a:solidFill>
                  <a:srgbClr val="033543"/>
                </a:solidFill>
                <a:latin typeface="Montserrat" panose="02000505000000020004" pitchFamily="2" charset="0"/>
              </a:endParaRPr>
            </a:p>
          </p:txBody>
        </p:sp>
        <p:sp>
          <p:nvSpPr>
            <p:cNvPr id="43" name="TextBox 42">
              <a:extLst>
                <a:ext uri="{FF2B5EF4-FFF2-40B4-BE49-F238E27FC236}">
                  <a16:creationId xmlns:a16="http://schemas.microsoft.com/office/drawing/2014/main" xmlns="" id="{78CE13DA-4220-4785-B23D-D17987762A41}"/>
                </a:ext>
              </a:extLst>
            </p:cNvPr>
            <p:cNvSpPr txBox="1"/>
            <p:nvPr/>
          </p:nvSpPr>
          <p:spPr>
            <a:xfrm>
              <a:off x="5562011" y="4691376"/>
              <a:ext cx="4970586" cy="523220"/>
            </a:xfrm>
            <a:prstGeom prst="rect">
              <a:avLst/>
            </a:prstGeom>
            <a:noFill/>
          </p:spPr>
          <p:txBody>
            <a:bodyPr wrap="square" rtlCol="0">
              <a:spAutoFit/>
            </a:bodyPr>
            <a:lstStyle/>
            <a:p>
              <a:r>
                <a:rPr lang="en-US" sz="2800" dirty="0" smtClean="0">
                  <a:solidFill>
                    <a:srgbClr val="033543"/>
                  </a:solidFill>
                  <a:latin typeface="Montserrat" panose="02000505000000020004" pitchFamily="2" charset="0"/>
                </a:rPr>
                <a:t>Recurring Cost</a:t>
              </a:r>
              <a:endParaRPr lang="pl-PL" sz="2800" dirty="0">
                <a:solidFill>
                  <a:srgbClr val="033543"/>
                </a:solidFill>
                <a:latin typeface="Montserrat" panose="02000505000000020004" pitchFamily="2" charset="0"/>
              </a:endParaRPr>
            </a:p>
          </p:txBody>
        </p:sp>
        <p:sp>
          <p:nvSpPr>
            <p:cNvPr id="44" name="TextBox 43">
              <a:extLst>
                <a:ext uri="{FF2B5EF4-FFF2-40B4-BE49-F238E27FC236}">
                  <a16:creationId xmlns:a16="http://schemas.microsoft.com/office/drawing/2014/main" xmlns="" id="{36DCC397-996B-41A1-93AD-12C1053B7057}"/>
                </a:ext>
              </a:extLst>
            </p:cNvPr>
            <p:cNvSpPr txBox="1"/>
            <p:nvPr/>
          </p:nvSpPr>
          <p:spPr>
            <a:xfrm>
              <a:off x="5542961" y="5327889"/>
              <a:ext cx="3880980" cy="584775"/>
            </a:xfrm>
            <a:prstGeom prst="rect">
              <a:avLst/>
            </a:prstGeom>
            <a:noFill/>
          </p:spPr>
          <p:txBody>
            <a:bodyPr wrap="square" rtlCol="0">
              <a:spAutoFit/>
            </a:bodyPr>
            <a:lstStyle/>
            <a:p>
              <a:r>
                <a:rPr lang="en-US" sz="1600" dirty="0" smtClean="0">
                  <a:solidFill>
                    <a:srgbClr val="033543"/>
                  </a:solidFill>
                  <a:latin typeface="Montserrat" panose="02000505000000020004" pitchFamily="2" charset="0"/>
                </a:rPr>
                <a:t>A small but recurring amount of Funds paid to azure.</a:t>
              </a:r>
              <a:endParaRPr lang="pl-PL" sz="1600" dirty="0">
                <a:solidFill>
                  <a:srgbClr val="033543"/>
                </a:solidFill>
                <a:latin typeface="Montserrat" panose="02000505000000020004" pitchFamily="2" charset="0"/>
              </a:endParaRPr>
            </a:p>
          </p:txBody>
        </p:sp>
      </p:grpSp>
      <p:sp>
        <p:nvSpPr>
          <p:cNvPr id="7" name="Rectangle 6"/>
          <p:cNvSpPr/>
          <p:nvPr/>
        </p:nvSpPr>
        <p:spPr>
          <a:xfrm>
            <a:off x="2337547" y="5199052"/>
            <a:ext cx="1431354" cy="954107"/>
          </a:xfrm>
          <a:prstGeom prst="rect">
            <a:avLst/>
          </a:prstGeom>
        </p:spPr>
        <p:txBody>
          <a:bodyPr wrap="none">
            <a:spAutoFit/>
          </a:bodyPr>
          <a:lstStyle/>
          <a:p>
            <a:r>
              <a:rPr lang="en-US" sz="2800" dirty="0" smtClean="0">
                <a:solidFill>
                  <a:srgbClr val="033543"/>
                </a:solidFill>
                <a:latin typeface="Montserrat" panose="02000505000000020004" pitchFamily="2" charset="0"/>
              </a:rPr>
              <a:t>Tie-Ups</a:t>
            </a:r>
          </a:p>
          <a:p>
            <a:endParaRPr lang="en-US" sz="2800" dirty="0">
              <a:solidFill>
                <a:srgbClr val="033543"/>
              </a:solidFill>
              <a:latin typeface="Montserrat" panose="02000505000000020004" pitchFamily="2" charset="0"/>
            </a:endParaRPr>
          </a:p>
        </p:txBody>
      </p:sp>
    </p:spTree>
    <p:extLst>
      <p:ext uri="{BB962C8B-B14F-4D97-AF65-F5344CB8AC3E}">
        <p14:creationId xmlns:p14="http://schemas.microsoft.com/office/powerpoint/2010/main" val="4046148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p:cNvSpPr txBox="1"/>
          <p:nvPr/>
        </p:nvSpPr>
        <p:spPr>
          <a:xfrm>
            <a:off x="1631581" y="968907"/>
            <a:ext cx="8931568" cy="1015663"/>
          </a:xfrm>
          <a:prstGeom prst="rect">
            <a:avLst/>
          </a:prstGeom>
          <a:noFill/>
        </p:spPr>
        <p:txBody>
          <a:bodyPr wrap="square" rtlCol="0">
            <a:spAutoFit/>
          </a:bodyPr>
          <a:lstStyle/>
          <a:p>
            <a:r>
              <a:rPr lang="pl-PL" sz="6000" dirty="0">
                <a:solidFill>
                  <a:schemeClr val="bg2">
                    <a:lumMod val="75000"/>
                  </a:schemeClr>
                </a:solidFill>
                <a:latin typeface="Open Sans Extrabold" panose="020B0906030804020204" pitchFamily="34" charset="0"/>
                <a:ea typeface="Open Sans Extrabold" panose="020B0906030804020204" pitchFamily="34" charset="0"/>
                <a:cs typeface="Open Sans Extrabold" panose="020B0906030804020204" pitchFamily="34" charset="0"/>
              </a:rPr>
              <a:t>YOU HELD THROUGH !</a:t>
            </a:r>
            <a:endParaRPr lang="en-US" sz="6000" dirty="0">
              <a:solidFill>
                <a:schemeClr val="bg2">
                  <a:lumMod val="75000"/>
                </a:schemeClr>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6" name="Object left"/>
          <p:cNvSpPr/>
          <p:nvPr/>
        </p:nvSpPr>
        <p:spPr>
          <a:xfrm>
            <a:off x="1500952" y="1084034"/>
            <a:ext cx="82550" cy="1726172"/>
          </a:xfrm>
          <a:prstGeom prst="rect">
            <a:avLst/>
          </a:prstGeom>
          <a:solidFill>
            <a:srgbClr val="C6C4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7" name="Object right"/>
          <p:cNvSpPr/>
          <p:nvPr/>
        </p:nvSpPr>
        <p:spPr>
          <a:xfrm>
            <a:off x="10329786" y="1084034"/>
            <a:ext cx="82550" cy="1726172"/>
          </a:xfrm>
          <a:prstGeom prst="rect">
            <a:avLst/>
          </a:prstGeom>
          <a:solidFill>
            <a:srgbClr val="C6C4C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50" name="Chuck" descr="http://i730.photobucket.com/albums/ww310/matt_054/ChuckApproves.gif"/>
          <p:cNvPicPr>
            <a:picLocks noChangeAspect="1" noChangeArrowheads="1" noCrop="1"/>
          </p:cNvPicPr>
          <p:nvPr/>
        </p:nvPicPr>
        <p:blipFill>
          <a:blip r:embed="rId2">
            <a:extLst>
              <a:ext uri="{28A0092B-C50C-407E-A947-70E740481C1C}">
                <a14:useLocalDpi xmlns:a14="http://schemas.microsoft.com/office/drawing/2010/main"/>
              </a:ext>
            </a:extLst>
          </a:blip>
          <a:srcRect/>
          <a:stretch>
            <a:fillRect/>
          </a:stretch>
        </p:blipFill>
        <p:spPr bwMode="auto">
          <a:xfrm>
            <a:off x="3635179" y="2219986"/>
            <a:ext cx="4924372" cy="3193844"/>
          </a:xfrm>
          <a:prstGeom prst="rect">
            <a:avLst/>
          </a:prstGeom>
          <a:noFill/>
          <a:extLst>
            <a:ext uri="{909E8E84-426E-40DD-AFC4-6F175D3DCCD1}">
              <a14:hiddenFill xmlns:a14="http://schemas.microsoft.com/office/drawing/2010/main">
                <a:solidFill>
                  <a:srgbClr val="FFFFFF"/>
                </a:solidFill>
              </a14:hiddenFill>
            </a:ext>
          </a:extLst>
        </p:spPr>
      </p:pic>
      <p:sp>
        <p:nvSpPr>
          <p:cNvPr id="9" name="Thank You!"/>
          <p:cNvSpPr txBox="1"/>
          <p:nvPr/>
        </p:nvSpPr>
        <p:spPr>
          <a:xfrm>
            <a:off x="3038237" y="2339988"/>
            <a:ext cx="6115526" cy="1107996"/>
          </a:xfrm>
          <a:prstGeom prst="rect">
            <a:avLst/>
          </a:prstGeom>
          <a:noFill/>
        </p:spPr>
        <p:txBody>
          <a:bodyPr wrap="square" rtlCol="0">
            <a:spAutoFit/>
          </a:bodyPr>
          <a:lstStyle/>
          <a:p>
            <a:pPr algn="ctr"/>
            <a:r>
              <a:rPr lang="pl-PL" sz="6600" dirty="0">
                <a:solidFill>
                  <a:schemeClr val="bg2">
                    <a:lumMod val="75000"/>
                  </a:schemeClr>
                </a:solidFill>
                <a:latin typeface="Open Sans Extrabold" panose="020B0906030804020204" pitchFamily="34" charset="0"/>
                <a:ea typeface="Open Sans Extrabold" panose="020B0906030804020204" pitchFamily="34" charset="0"/>
                <a:cs typeface="Open Sans Extrabold" panose="020B0906030804020204" pitchFamily="34" charset="0"/>
              </a:rPr>
              <a:t>Thank you!</a:t>
            </a:r>
            <a:endParaRPr lang="en-US" sz="6600" dirty="0">
              <a:solidFill>
                <a:schemeClr val="bg2">
                  <a:lumMod val="75000"/>
                </a:schemeClr>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10" name="Name"/>
          <p:cNvSpPr txBox="1"/>
          <p:nvPr/>
        </p:nvSpPr>
        <p:spPr>
          <a:xfrm>
            <a:off x="8860744" y="5912316"/>
            <a:ext cx="3200627" cy="523220"/>
          </a:xfrm>
          <a:prstGeom prst="rect">
            <a:avLst/>
          </a:prstGeom>
          <a:noFill/>
        </p:spPr>
        <p:txBody>
          <a:bodyPr wrap="square" rtlCol="0">
            <a:spAutoFit/>
          </a:bodyPr>
          <a:lstStyle/>
          <a:p>
            <a:r>
              <a:rPr lang="en-US" sz="2800" dirty="0" err="1" smtClean="0">
                <a:solidFill>
                  <a:schemeClr val="accent2"/>
                </a:solidFill>
                <a:latin typeface="Open Sans" panose="020B0606030504020204" pitchFamily="34" charset="0"/>
                <a:ea typeface="Open Sans" panose="020B0606030504020204" pitchFamily="34" charset="0"/>
                <a:cs typeface="Open Sans" panose="020B0606030504020204" pitchFamily="34" charset="0"/>
              </a:rPr>
              <a:t>Mayank</a:t>
            </a:r>
            <a:r>
              <a:rPr lang="en-US" sz="2800" dirty="0" smtClean="0">
                <a:solidFill>
                  <a:schemeClr val="accent2"/>
                </a:solidFill>
                <a:latin typeface="Open Sans" panose="020B0606030504020204" pitchFamily="34" charset="0"/>
                <a:ea typeface="Open Sans" panose="020B0606030504020204" pitchFamily="34" charset="0"/>
                <a:cs typeface="Open Sans" panose="020B0606030504020204" pitchFamily="34" charset="0"/>
              </a:rPr>
              <a:t> Gupta</a:t>
            </a:r>
            <a:endParaRPr lang="en-US" sz="2800" dirty="0">
              <a:solidFill>
                <a:schemeClr val="accent2"/>
              </a:solidFill>
              <a:latin typeface="Open Sans" panose="020B0606030504020204" pitchFamily="34" charset="0"/>
              <a:ea typeface="Open Sans" panose="020B0606030504020204" pitchFamily="34" charset="0"/>
              <a:cs typeface="Open Sans" panose="020B0606030504020204" pitchFamily="34" charset="0"/>
            </a:endParaRPr>
          </a:p>
        </p:txBody>
      </p:sp>
      <p:sp>
        <p:nvSpPr>
          <p:cNvPr id="13" name="Prepared by:"/>
          <p:cNvSpPr txBox="1"/>
          <p:nvPr/>
        </p:nvSpPr>
        <p:spPr>
          <a:xfrm>
            <a:off x="8860744" y="5641936"/>
            <a:ext cx="3200627" cy="338554"/>
          </a:xfrm>
          <a:prstGeom prst="rect">
            <a:avLst/>
          </a:prstGeom>
          <a:noFill/>
        </p:spPr>
        <p:txBody>
          <a:bodyPr wrap="square" rtlCol="0">
            <a:spAutoFit/>
          </a:bodyPr>
          <a:lstStyle/>
          <a:p>
            <a:r>
              <a:rPr lang="pl-PL" sz="1600" dirty="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Prepared by:</a:t>
            </a:r>
            <a:endParaRPr lang="en-US" sz="1600" dirty="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979044654"/>
      </p:ext>
    </p:extLst>
  </p:cSld>
  <p:clrMapOvr>
    <a:masterClrMapping/>
  </p:clrMapOvr>
  <mc:AlternateContent xmlns:mc="http://schemas.openxmlformats.org/markup-compatibility/2006" xmlns:p14="http://schemas.microsoft.com/office/powerpoint/2010/main">
    <mc:Choice Requires="p14">
      <p:transition spd="slow" p14:dur="800">
        <p14:flythroug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6"/>
                                        </p:tgtEl>
                                        <p:attrNameLst>
                                          <p:attrName>style.visibility</p:attrName>
                                        </p:attrNameLst>
                                      </p:cBhvr>
                                      <p:to>
                                        <p:strVal val="visible"/>
                                      </p:to>
                                    </p:set>
                                    <p:animEffect transition="in" filter="fade">
                                      <p:cBhvr>
                                        <p:cTn id="11" dur="500"/>
                                        <p:tgtEl>
                                          <p:spTgt spid="6"/>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500"/>
                                        <p:tgtEl>
                                          <p:spTgt spid="7"/>
                                        </p:tgtEl>
                                      </p:cBhvr>
                                    </p:animEffect>
                                  </p:childTnLst>
                                </p:cTn>
                              </p:par>
                            </p:childTnLst>
                          </p:cTn>
                        </p:par>
                        <p:par>
                          <p:cTn id="15" fill="hold">
                            <p:stCondLst>
                              <p:cond delay="1000"/>
                            </p:stCondLst>
                            <p:childTnLst>
                              <p:par>
                                <p:cTn id="16" presetID="10" presetClass="entr" presetSubtype="0" fill="hold" nodeType="afterEffect">
                                  <p:stCondLst>
                                    <p:cond delay="500"/>
                                  </p:stCondLst>
                                  <p:childTnLst>
                                    <p:set>
                                      <p:cBhvr>
                                        <p:cTn id="17" dur="1" fill="hold">
                                          <p:stCondLst>
                                            <p:cond delay="0"/>
                                          </p:stCondLst>
                                        </p:cTn>
                                        <p:tgtEl>
                                          <p:spTgt spid="2050"/>
                                        </p:tgtEl>
                                        <p:attrNameLst>
                                          <p:attrName>style.visibility</p:attrName>
                                        </p:attrNameLst>
                                      </p:cBhvr>
                                      <p:to>
                                        <p:strVal val="visible"/>
                                      </p:to>
                                    </p:set>
                                    <p:animEffect transition="in" filter="fade">
                                      <p:cBhvr>
                                        <p:cTn id="18" dur="1000"/>
                                        <p:tgtEl>
                                          <p:spTgt spid="2050"/>
                                        </p:tgtEl>
                                      </p:cBhvr>
                                    </p:animEffect>
                                  </p:childTnLst>
                                </p:cTn>
                              </p:par>
                            </p:childTnLst>
                          </p:cTn>
                        </p:par>
                        <p:par>
                          <p:cTn id="19" fill="hold">
                            <p:stCondLst>
                              <p:cond delay="2500"/>
                            </p:stCondLst>
                            <p:childTnLst>
                              <p:par>
                                <p:cTn id="20" presetID="10" presetClass="exit" presetSubtype="0" fill="hold" grpId="1" nodeType="afterEffect">
                                  <p:stCondLst>
                                    <p:cond delay="3500"/>
                                  </p:stCondLst>
                                  <p:childTnLst>
                                    <p:animEffect transition="out" filter="fade">
                                      <p:cBhvr>
                                        <p:cTn id="21" dur="500"/>
                                        <p:tgtEl>
                                          <p:spTgt spid="4"/>
                                        </p:tgtEl>
                                      </p:cBhvr>
                                    </p:animEffect>
                                    <p:set>
                                      <p:cBhvr>
                                        <p:cTn id="22" dur="1" fill="hold">
                                          <p:stCondLst>
                                            <p:cond delay="499"/>
                                          </p:stCondLst>
                                        </p:cTn>
                                        <p:tgtEl>
                                          <p:spTgt spid="4"/>
                                        </p:tgtEl>
                                        <p:attrNameLst>
                                          <p:attrName>style.visibility</p:attrName>
                                        </p:attrNameLst>
                                      </p:cBhvr>
                                      <p:to>
                                        <p:strVal val="hidden"/>
                                      </p:to>
                                    </p:set>
                                  </p:childTnLst>
                                </p:cTn>
                              </p:par>
                              <p:par>
                                <p:cTn id="23" presetID="10" presetClass="exit" presetSubtype="0" fill="hold" grpId="1" nodeType="withEffect">
                                  <p:stCondLst>
                                    <p:cond delay="3500"/>
                                  </p:stCondLst>
                                  <p:childTnLst>
                                    <p:animEffect transition="out" filter="fade">
                                      <p:cBhvr>
                                        <p:cTn id="24" dur="500"/>
                                        <p:tgtEl>
                                          <p:spTgt spid="6"/>
                                        </p:tgtEl>
                                      </p:cBhvr>
                                    </p:animEffect>
                                    <p:set>
                                      <p:cBhvr>
                                        <p:cTn id="25" dur="1" fill="hold">
                                          <p:stCondLst>
                                            <p:cond delay="499"/>
                                          </p:stCondLst>
                                        </p:cTn>
                                        <p:tgtEl>
                                          <p:spTgt spid="6"/>
                                        </p:tgtEl>
                                        <p:attrNameLst>
                                          <p:attrName>style.visibility</p:attrName>
                                        </p:attrNameLst>
                                      </p:cBhvr>
                                      <p:to>
                                        <p:strVal val="hidden"/>
                                      </p:to>
                                    </p:set>
                                  </p:childTnLst>
                                </p:cTn>
                              </p:par>
                              <p:par>
                                <p:cTn id="26" presetID="10" presetClass="exit" presetSubtype="0" fill="hold" grpId="1" nodeType="withEffect">
                                  <p:stCondLst>
                                    <p:cond delay="3500"/>
                                  </p:stCondLst>
                                  <p:childTnLst>
                                    <p:animEffect transition="out" filter="fade">
                                      <p:cBhvr>
                                        <p:cTn id="27" dur="500"/>
                                        <p:tgtEl>
                                          <p:spTgt spid="7"/>
                                        </p:tgtEl>
                                      </p:cBhvr>
                                    </p:animEffect>
                                    <p:set>
                                      <p:cBhvr>
                                        <p:cTn id="28" dur="1" fill="hold">
                                          <p:stCondLst>
                                            <p:cond delay="499"/>
                                          </p:stCondLst>
                                        </p:cTn>
                                        <p:tgtEl>
                                          <p:spTgt spid="7"/>
                                        </p:tgtEl>
                                        <p:attrNameLst>
                                          <p:attrName>style.visibility</p:attrName>
                                        </p:attrNameLst>
                                      </p:cBhvr>
                                      <p:to>
                                        <p:strVal val="hidden"/>
                                      </p:to>
                                    </p:set>
                                  </p:childTnLst>
                                </p:cTn>
                              </p:par>
                              <p:par>
                                <p:cTn id="29" presetID="10" presetClass="exit" presetSubtype="0" fill="hold" nodeType="withEffect">
                                  <p:stCondLst>
                                    <p:cond delay="3500"/>
                                  </p:stCondLst>
                                  <p:childTnLst>
                                    <p:animEffect transition="out" filter="fade">
                                      <p:cBhvr>
                                        <p:cTn id="30" dur="500"/>
                                        <p:tgtEl>
                                          <p:spTgt spid="2050"/>
                                        </p:tgtEl>
                                      </p:cBhvr>
                                    </p:animEffect>
                                    <p:set>
                                      <p:cBhvr>
                                        <p:cTn id="31" dur="1" fill="hold">
                                          <p:stCondLst>
                                            <p:cond delay="499"/>
                                          </p:stCondLst>
                                        </p:cTn>
                                        <p:tgtEl>
                                          <p:spTgt spid="2050"/>
                                        </p:tgtEl>
                                        <p:attrNameLst>
                                          <p:attrName>style.visibility</p:attrName>
                                        </p:attrNameLst>
                                      </p:cBhvr>
                                      <p:to>
                                        <p:strVal val="hidden"/>
                                      </p:to>
                                    </p:set>
                                  </p:childTnLst>
                                </p:cTn>
                              </p:par>
                            </p:childTnLst>
                          </p:cTn>
                        </p:par>
                        <p:par>
                          <p:cTn id="32" fill="hold">
                            <p:stCondLst>
                              <p:cond delay="6500"/>
                            </p:stCondLst>
                            <p:childTnLst>
                              <p:par>
                                <p:cTn id="33" presetID="10" presetClass="entr" presetSubtype="0" fill="hold" grpId="0" nodeType="afterEffect">
                                  <p:stCondLst>
                                    <p:cond delay="500"/>
                                  </p:stCondLst>
                                  <p:childTnLst>
                                    <p:set>
                                      <p:cBhvr>
                                        <p:cTn id="34" dur="1" fill="hold">
                                          <p:stCondLst>
                                            <p:cond delay="0"/>
                                          </p:stCondLst>
                                        </p:cTn>
                                        <p:tgtEl>
                                          <p:spTgt spid="9"/>
                                        </p:tgtEl>
                                        <p:attrNameLst>
                                          <p:attrName>style.visibility</p:attrName>
                                        </p:attrNameLst>
                                      </p:cBhvr>
                                      <p:to>
                                        <p:strVal val="visible"/>
                                      </p:to>
                                    </p:set>
                                    <p:animEffect transition="in" filter="fade">
                                      <p:cBhvr>
                                        <p:cTn id="35" dur="500"/>
                                        <p:tgtEl>
                                          <p:spTgt spid="9"/>
                                        </p:tgtEl>
                                      </p:cBhvr>
                                    </p:animEffect>
                                  </p:childTnLst>
                                </p:cTn>
                              </p:par>
                            </p:childTnLst>
                          </p:cTn>
                        </p:par>
                        <p:par>
                          <p:cTn id="36" fill="hold">
                            <p:stCondLst>
                              <p:cond delay="7500"/>
                            </p:stCondLst>
                            <p:childTnLst>
                              <p:par>
                                <p:cTn id="37" presetID="18" presetClass="entr" presetSubtype="12" fill="hold" grpId="0" nodeType="after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strips(downLeft)">
                                      <p:cBhvr>
                                        <p:cTn id="39" dur="500"/>
                                        <p:tgtEl>
                                          <p:spTgt spid="13"/>
                                        </p:tgtEl>
                                      </p:cBhvr>
                                    </p:animEffect>
                                  </p:childTnLst>
                                </p:cTn>
                              </p:par>
                            </p:childTnLst>
                          </p:cTn>
                        </p:par>
                        <p:par>
                          <p:cTn id="40" fill="hold">
                            <p:stCondLst>
                              <p:cond delay="8000"/>
                            </p:stCondLst>
                            <p:childTnLst>
                              <p:par>
                                <p:cTn id="41" presetID="18" presetClass="entr" presetSubtype="12" fill="hold" grpId="0" nodeType="afterEffect">
                                  <p:stCondLst>
                                    <p:cond delay="0"/>
                                  </p:stCondLst>
                                  <p:childTnLst>
                                    <p:set>
                                      <p:cBhvr>
                                        <p:cTn id="42" dur="1" fill="hold">
                                          <p:stCondLst>
                                            <p:cond delay="0"/>
                                          </p:stCondLst>
                                        </p:cTn>
                                        <p:tgtEl>
                                          <p:spTgt spid="10"/>
                                        </p:tgtEl>
                                        <p:attrNameLst>
                                          <p:attrName>style.visibility</p:attrName>
                                        </p:attrNameLst>
                                      </p:cBhvr>
                                      <p:to>
                                        <p:strVal val="visible"/>
                                      </p:to>
                                    </p:set>
                                    <p:animEffect transition="in" filter="strips(downLeft)">
                                      <p:cBhvr>
                                        <p:cTn id="4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4" grpId="1"/>
      <p:bldP spid="6" grpId="0" animBg="1"/>
      <p:bldP spid="6" grpId="1" animBg="1"/>
      <p:bldP spid="7" grpId="0" animBg="1"/>
      <p:bldP spid="7" grpId="1" animBg="1"/>
      <p:bldP spid="9" grpId="0"/>
      <p:bldP spid="10" grpId="0"/>
      <p:bldP spid="13"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a:p>
        </p:txBody>
      </p:sp>
      <p:pic>
        <p:nvPicPr>
          <p:cNvPr id="4"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523875"/>
            <a:ext cx="12192000" cy="5810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3182182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3792" y="1249238"/>
            <a:ext cx="9743607" cy="495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Rounded Rectangle 3"/>
          <p:cNvSpPr/>
          <p:nvPr/>
        </p:nvSpPr>
        <p:spPr>
          <a:xfrm>
            <a:off x="495300" y="254000"/>
            <a:ext cx="10883900" cy="660400"/>
          </a:xfrm>
          <a:prstGeom prst="round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b="1" dirty="0" smtClean="0">
                <a:solidFill>
                  <a:schemeClr val="tx1">
                    <a:lumMod val="50000"/>
                    <a:lumOff val="50000"/>
                  </a:schemeClr>
                </a:solidFill>
                <a:latin typeface="Open Sans ExtraBold" pitchFamily="34" charset="0"/>
                <a:ea typeface="Open Sans ExtraBold" pitchFamily="34" charset="0"/>
                <a:cs typeface="Open Sans ExtraBold" pitchFamily="34" charset="0"/>
              </a:rPr>
              <a:t>To Do Task Sheet</a:t>
            </a:r>
            <a:endParaRPr lang="en-US" sz="2000" b="1" dirty="0">
              <a:solidFill>
                <a:schemeClr val="tx1">
                  <a:lumMod val="50000"/>
                  <a:lumOff val="50000"/>
                </a:schemeClr>
              </a:solidFill>
              <a:latin typeface="Open Sans ExtraBold" pitchFamily="34" charset="0"/>
              <a:ea typeface="Open Sans ExtraBold" pitchFamily="34" charset="0"/>
              <a:cs typeface="Open Sans ExtraBold" pitchFamily="34" charset="0"/>
            </a:endParaRPr>
          </a:p>
        </p:txBody>
      </p:sp>
      <p:sp>
        <p:nvSpPr>
          <p:cNvPr id="5" name="Rounded Rectangle 4"/>
          <p:cNvSpPr/>
          <p:nvPr/>
        </p:nvSpPr>
        <p:spPr>
          <a:xfrm rot="16200000">
            <a:off x="10769015" y="-108585"/>
            <a:ext cx="1550763" cy="901549"/>
          </a:xfrm>
          <a:prstGeom prst="roundRect">
            <a:avLst>
              <a:gd name="adj" fmla="val 50000"/>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rot="16200000">
            <a:off x="11397437" y="6171968"/>
            <a:ext cx="293916" cy="583057"/>
          </a:xfrm>
          <a:prstGeom prst="roundRect">
            <a:avLst>
              <a:gd name="adj" fmla="val 31851"/>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200986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02622" y="356420"/>
            <a:ext cx="6097532" cy="971659"/>
          </a:xfrm>
          <a:noFill/>
        </p:spPr>
        <p:txBody>
          <a:bodyPr>
            <a:normAutofit fontScale="90000"/>
          </a:bodyPr>
          <a:lstStyle/>
          <a:p>
            <a:r>
              <a:rPr lang="en-US" b="1" dirty="0" smtClean="0">
                <a:latin typeface="Open Sans" panose="020B0606030504020204" pitchFamily="34" charset="0"/>
                <a:ea typeface="Open Sans" panose="020B0606030504020204" pitchFamily="34" charset="0"/>
                <a:cs typeface="Open Sans" panose="020B0606030504020204" pitchFamily="34" charset="0"/>
              </a:rPr>
              <a:t> DEV </a:t>
            </a:r>
            <a:r>
              <a:rPr lang="en-US" sz="3100" b="1" dirty="0" smtClean="0">
                <a:latin typeface="Open Sans" panose="020B0606030504020204" pitchFamily="34" charset="0"/>
                <a:ea typeface="Open Sans" panose="020B0606030504020204" pitchFamily="34" charset="0"/>
                <a:cs typeface="Open Sans" panose="020B0606030504020204" pitchFamily="34" charset="0"/>
              </a:rPr>
              <a:t>BANKING ASSISTANT</a:t>
            </a:r>
            <a:endParaRPr lang="pl-PL" b="1" dirty="0">
              <a:latin typeface="Open Sans" panose="020B0606030504020204" pitchFamily="34" charset="0"/>
              <a:ea typeface="Open Sans" panose="020B0606030504020204" pitchFamily="34" charset="0"/>
              <a:cs typeface="Open Sans" panose="020B0606030504020204" pitchFamily="34" charset="0"/>
            </a:endParaRPr>
          </a:p>
        </p:txBody>
      </p:sp>
      <p:sp>
        <p:nvSpPr>
          <p:cNvPr id="5" name="Title 1"/>
          <p:cNvSpPr txBox="1">
            <a:spLocks/>
          </p:cNvSpPr>
          <p:nvPr/>
        </p:nvSpPr>
        <p:spPr>
          <a:xfrm>
            <a:off x="7459434" y="282919"/>
            <a:ext cx="3995966" cy="444954"/>
          </a:xfrm>
          <a:prstGeom prst="rect">
            <a:avLst/>
          </a:prstGeom>
          <a:noFill/>
        </p:spPr>
        <p:txBody>
          <a:bodyPr vert="horz" lIns="91440" tIns="45720" rIns="91440" bIns="45720" rtlCol="0" anchor="b">
            <a:normAutofit/>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sz="1600" b="1" dirty="0" smtClean="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rPr>
              <a:t>FROM ‘SUFFICIENCY’ TO ‘EFFICIENCY’</a:t>
            </a:r>
            <a:endParaRPr lang="pl-PL" sz="1600" b="1" dirty="0">
              <a:solidFill>
                <a:schemeClr val="bg1">
                  <a:lumMod val="6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6" name="Oval 5"/>
          <p:cNvSpPr/>
          <p:nvPr/>
        </p:nvSpPr>
        <p:spPr>
          <a:xfrm>
            <a:off x="11509829" y="6270172"/>
            <a:ext cx="406399" cy="406399"/>
          </a:xfrm>
          <a:prstGeom prst="ellipse">
            <a:avLst/>
          </a:prstGeom>
          <a:solidFill>
            <a:srgbClr val="80A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7" name="Oval 6"/>
          <p:cNvSpPr/>
          <p:nvPr/>
        </p:nvSpPr>
        <p:spPr>
          <a:xfrm>
            <a:off x="274936" y="6270171"/>
            <a:ext cx="406399" cy="406399"/>
          </a:xfrm>
          <a:prstGeom prst="ellipse">
            <a:avLst/>
          </a:prstGeom>
          <a:solidFill>
            <a:srgbClr val="80A9B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latin typeface="PT Sans" panose="020B0503020203020204" pitchFamily="34" charset="-18"/>
                <a:ea typeface="PT Sans" panose="020B0503020203020204" pitchFamily="34" charset="-18"/>
              </a:rPr>
              <a:t>7</a:t>
            </a:r>
          </a:p>
        </p:txBody>
      </p:sp>
      <p:sp>
        <p:nvSpPr>
          <p:cNvPr id="8" name="Oval 7"/>
          <p:cNvSpPr/>
          <p:nvPr/>
        </p:nvSpPr>
        <p:spPr>
          <a:xfrm>
            <a:off x="6214857" y="224750"/>
            <a:ext cx="1019063" cy="1019063"/>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0" name="Oval 9"/>
          <p:cNvSpPr/>
          <p:nvPr/>
        </p:nvSpPr>
        <p:spPr>
          <a:xfrm>
            <a:off x="315453" y="362068"/>
            <a:ext cx="365882" cy="36588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1" name="Oval 10"/>
          <p:cNvSpPr/>
          <p:nvPr/>
        </p:nvSpPr>
        <p:spPr>
          <a:xfrm>
            <a:off x="822287" y="6254041"/>
            <a:ext cx="194655" cy="194655"/>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4" name="Oval 13"/>
          <p:cNvSpPr/>
          <p:nvPr/>
        </p:nvSpPr>
        <p:spPr>
          <a:xfrm>
            <a:off x="8925741" y="2055828"/>
            <a:ext cx="356849" cy="356849"/>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p>
        </p:txBody>
      </p:sp>
      <p:sp>
        <p:nvSpPr>
          <p:cNvPr id="15" name="Oval 14"/>
          <p:cNvSpPr/>
          <p:nvPr/>
        </p:nvSpPr>
        <p:spPr>
          <a:xfrm>
            <a:off x="9329601" y="1972008"/>
            <a:ext cx="233477" cy="233477"/>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7" name="Subtitle 2"/>
          <p:cNvSpPr txBox="1">
            <a:spLocks/>
          </p:cNvSpPr>
          <p:nvPr/>
        </p:nvSpPr>
        <p:spPr>
          <a:xfrm>
            <a:off x="315452" y="1384301"/>
            <a:ext cx="11156275" cy="483507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just">
              <a:lnSpc>
                <a:spcPct val="110000"/>
              </a:lnSpc>
            </a:pPr>
            <a:r>
              <a:rPr lang="en-US" sz="1400" cap="small" dirty="0">
                <a:solidFill>
                  <a:schemeClr val="tx1">
                    <a:lumMod val="50000"/>
                    <a:lumOff val="50000"/>
                  </a:schemeClr>
                </a:solidFill>
                <a:latin typeface="Open Sans" pitchFamily="34" charset="0"/>
                <a:ea typeface="Open Sans" pitchFamily="34" charset="0"/>
                <a:cs typeface="Open Sans" pitchFamily="34" charset="0"/>
              </a:rPr>
              <a:t>The virtual financial assistant Dev is designed to help customers more easily manage their money. Within the interactive interface, Dev converse to answer FAQs, provide reward and account balances, spending summaries, refund confirmations and credit scores. He can also identify duplicate charges and send bill reminders</a:t>
            </a:r>
            <a:r>
              <a:rPr lang="en-US" sz="1400" cap="small" dirty="0" smtClean="0">
                <a:solidFill>
                  <a:schemeClr val="tx1">
                    <a:lumMod val="50000"/>
                    <a:lumOff val="50000"/>
                  </a:schemeClr>
                </a:solidFill>
                <a:latin typeface="Open Sans" pitchFamily="34" charset="0"/>
                <a:ea typeface="Open Sans" pitchFamily="34" charset="0"/>
                <a:cs typeface="Open Sans" pitchFamily="34" charset="0"/>
              </a:rPr>
              <a:t>.</a:t>
            </a:r>
          </a:p>
          <a:p>
            <a:pPr algn="just">
              <a:lnSpc>
                <a:spcPct val="110000"/>
              </a:lnSpc>
            </a:pPr>
            <a:r>
              <a:rPr lang="en-US" sz="1200" b="1" cap="small" dirty="0" smtClean="0">
                <a:solidFill>
                  <a:schemeClr val="tx1">
                    <a:lumMod val="50000"/>
                    <a:lumOff val="50000"/>
                  </a:schemeClr>
                </a:solidFill>
                <a:latin typeface="Open Sans" pitchFamily="34" charset="0"/>
                <a:ea typeface="Open Sans" pitchFamily="34" charset="0"/>
                <a:cs typeface="Open Sans" pitchFamily="34" charset="0"/>
              </a:rPr>
              <a:t>Dev will be designed for the customers to :</a:t>
            </a:r>
            <a:endParaRPr lang="en-US" sz="1200" b="1" cap="small" dirty="0">
              <a:solidFill>
                <a:schemeClr val="tx1">
                  <a:lumMod val="50000"/>
                  <a:lumOff val="50000"/>
                </a:schemeClr>
              </a:solidFill>
              <a:latin typeface="Open Sans" pitchFamily="34" charset="0"/>
              <a:ea typeface="Open Sans" pitchFamily="34" charset="0"/>
              <a:cs typeface="Open Sans" pitchFamily="34" charset="0"/>
            </a:endParaRPr>
          </a:p>
          <a:p>
            <a:pPr algn="just">
              <a:lnSpc>
                <a:spcPct val="10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*More </a:t>
            </a:r>
            <a:r>
              <a:rPr lang="en-US" sz="1200" cap="small" dirty="0">
                <a:solidFill>
                  <a:schemeClr val="tx1">
                    <a:lumMod val="50000"/>
                    <a:lumOff val="50000"/>
                  </a:schemeClr>
                </a:solidFill>
                <a:latin typeface="Open Sans" pitchFamily="34" charset="0"/>
                <a:ea typeface="Open Sans" pitchFamily="34" charset="0"/>
                <a:cs typeface="Open Sans" pitchFamily="34" charset="0"/>
              </a:rPr>
              <a:t>easily manage their money.</a:t>
            </a:r>
          </a:p>
          <a:p>
            <a:pPr algn="just">
              <a:lnSpc>
                <a:spcPct val="10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*Check </a:t>
            </a:r>
            <a:r>
              <a:rPr lang="en-US" sz="1200" cap="small" dirty="0">
                <a:solidFill>
                  <a:schemeClr val="tx1">
                    <a:lumMod val="50000"/>
                    <a:lumOff val="50000"/>
                  </a:schemeClr>
                </a:solidFill>
                <a:latin typeface="Open Sans" pitchFamily="34" charset="0"/>
                <a:ea typeface="Open Sans" pitchFamily="34" charset="0"/>
                <a:cs typeface="Open Sans" pitchFamily="34" charset="0"/>
              </a:rPr>
              <a:t>on a loan status.</a:t>
            </a:r>
          </a:p>
          <a:p>
            <a:pPr algn="just">
              <a:lnSpc>
                <a:spcPct val="10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*Facilitating </a:t>
            </a:r>
            <a:r>
              <a:rPr lang="en-US" sz="1200" cap="small" dirty="0">
                <a:solidFill>
                  <a:schemeClr val="tx1">
                    <a:lumMod val="50000"/>
                    <a:lumOff val="50000"/>
                  </a:schemeClr>
                </a:solidFill>
                <a:latin typeface="Open Sans" pitchFamily="34" charset="0"/>
                <a:ea typeface="Open Sans" pitchFamily="34" charset="0"/>
                <a:cs typeface="Open Sans" pitchFamily="34" charset="0"/>
              </a:rPr>
              <a:t>payments with mail alert.</a:t>
            </a:r>
          </a:p>
          <a:p>
            <a:pPr algn="just">
              <a:lnSpc>
                <a:spcPct val="10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*Getting </a:t>
            </a:r>
            <a:r>
              <a:rPr lang="en-US" sz="1200" cap="small" dirty="0">
                <a:solidFill>
                  <a:schemeClr val="tx1">
                    <a:lumMod val="50000"/>
                    <a:lumOff val="50000"/>
                  </a:schemeClr>
                </a:solidFill>
                <a:latin typeface="Open Sans" pitchFamily="34" charset="0"/>
                <a:ea typeface="Open Sans" pitchFamily="34" charset="0"/>
                <a:cs typeface="Open Sans" pitchFamily="34" charset="0"/>
              </a:rPr>
              <a:t>instant answers to </a:t>
            </a: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FAQs.</a:t>
            </a:r>
            <a:endParaRPr lang="en-US" sz="1200" cap="small" dirty="0">
              <a:solidFill>
                <a:schemeClr val="tx1">
                  <a:lumMod val="50000"/>
                  <a:lumOff val="50000"/>
                </a:schemeClr>
              </a:solidFill>
              <a:latin typeface="Open Sans" pitchFamily="34" charset="0"/>
              <a:ea typeface="Open Sans" pitchFamily="34" charset="0"/>
              <a:cs typeface="Open Sans" pitchFamily="34" charset="0"/>
            </a:endParaRPr>
          </a:p>
          <a:p>
            <a:pPr algn="just">
              <a:lnSpc>
                <a:spcPct val="110000"/>
              </a:lnSpc>
            </a:pPr>
            <a:r>
              <a:rPr lang="en-US" sz="1200" b="1" cap="small" dirty="0">
                <a:solidFill>
                  <a:schemeClr val="tx1">
                    <a:lumMod val="50000"/>
                    <a:lumOff val="50000"/>
                  </a:schemeClr>
                </a:solidFill>
                <a:latin typeface="Open Sans" pitchFamily="34" charset="0"/>
                <a:ea typeface="Open Sans" pitchFamily="34" charset="0"/>
                <a:cs typeface="Open Sans" pitchFamily="34" charset="0"/>
              </a:rPr>
              <a:t>Key Features of the Product :</a:t>
            </a:r>
          </a:p>
          <a:p>
            <a:pPr algn="just">
              <a:lnSpc>
                <a:spcPct val="11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 </a:t>
            </a:r>
            <a:r>
              <a:rPr lang="en-US" sz="1200" cap="small" dirty="0">
                <a:solidFill>
                  <a:schemeClr val="tx1">
                    <a:lumMod val="50000"/>
                    <a:lumOff val="50000"/>
                  </a:schemeClr>
                </a:solidFill>
                <a:latin typeface="Open Sans" pitchFamily="34" charset="0"/>
                <a:ea typeface="Open Sans" pitchFamily="34" charset="0"/>
                <a:cs typeface="Open Sans" pitchFamily="34" charset="0"/>
              </a:rPr>
              <a:t>Instant Response with automatic time-to-time pop-ups (alerts).</a:t>
            </a:r>
          </a:p>
          <a:p>
            <a:pPr algn="just">
              <a:lnSpc>
                <a:spcPct val="11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*Proactively </a:t>
            </a:r>
            <a:r>
              <a:rPr lang="en-US" sz="1200" cap="small" dirty="0">
                <a:solidFill>
                  <a:schemeClr val="tx1">
                    <a:lumMod val="50000"/>
                    <a:lumOff val="50000"/>
                  </a:schemeClr>
                </a:solidFill>
                <a:latin typeface="Open Sans" pitchFamily="34" charset="0"/>
                <a:ea typeface="Open Sans" pitchFamily="34" charset="0"/>
                <a:cs typeface="Open Sans" pitchFamily="34" charset="0"/>
              </a:rPr>
              <a:t>reaches out if a bill is higher than normal and send bill reminders.</a:t>
            </a:r>
          </a:p>
          <a:p>
            <a:pPr algn="just">
              <a:lnSpc>
                <a:spcPct val="110000"/>
              </a:lnSpc>
            </a:pP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	</a:t>
            </a:r>
            <a:r>
              <a:rPr lang="en-US" sz="1200" cap="small" dirty="0">
                <a:solidFill>
                  <a:schemeClr val="tx1">
                    <a:lumMod val="50000"/>
                    <a:lumOff val="50000"/>
                  </a:schemeClr>
                </a:solidFill>
                <a:latin typeface="Open Sans" pitchFamily="34" charset="0"/>
                <a:ea typeface="Open Sans" pitchFamily="34" charset="0"/>
                <a:cs typeface="Open Sans" pitchFamily="34" charset="0"/>
              </a:rPr>
              <a:t>* </a:t>
            </a: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Identifies </a:t>
            </a:r>
            <a:r>
              <a:rPr lang="en-US" sz="1200" cap="small" dirty="0">
                <a:solidFill>
                  <a:schemeClr val="tx1">
                    <a:lumMod val="50000"/>
                    <a:lumOff val="50000"/>
                  </a:schemeClr>
                </a:solidFill>
                <a:latin typeface="Open Sans" pitchFamily="34" charset="0"/>
                <a:ea typeface="Open Sans" pitchFamily="34" charset="0"/>
                <a:cs typeface="Open Sans" pitchFamily="34" charset="0"/>
              </a:rPr>
              <a:t>duplicate </a:t>
            </a: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charges, </a:t>
            </a:r>
            <a:r>
              <a:rPr lang="en-US" sz="1200" cap="small" dirty="0">
                <a:solidFill>
                  <a:schemeClr val="tx1">
                    <a:lumMod val="50000"/>
                    <a:lumOff val="50000"/>
                  </a:schemeClr>
                </a:solidFill>
                <a:latin typeface="Open Sans" pitchFamily="34" charset="0"/>
                <a:ea typeface="Open Sans" pitchFamily="34" charset="0"/>
                <a:cs typeface="Open Sans" pitchFamily="34" charset="0"/>
              </a:rPr>
              <a:t>Suspects fraud and sends mail alert</a:t>
            </a: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a:t>
            </a:r>
            <a:endParaRPr lang="en-US" sz="1200" cap="small" dirty="0">
              <a:solidFill>
                <a:schemeClr val="tx1">
                  <a:lumMod val="50000"/>
                  <a:lumOff val="50000"/>
                </a:schemeClr>
              </a:solidFill>
              <a:latin typeface="Open Sans" pitchFamily="34" charset="0"/>
              <a:ea typeface="Open Sans" pitchFamily="34" charset="0"/>
              <a:cs typeface="Open Sans" pitchFamily="34" charset="0"/>
            </a:endParaRPr>
          </a:p>
          <a:p>
            <a:pPr algn="just">
              <a:lnSpc>
                <a:spcPct val="110000"/>
              </a:lnSpc>
            </a:pPr>
            <a:r>
              <a:rPr lang="en-US" sz="1200" cap="small" dirty="0">
                <a:solidFill>
                  <a:schemeClr val="tx1">
                    <a:lumMod val="50000"/>
                    <a:lumOff val="50000"/>
                  </a:schemeClr>
                </a:solidFill>
                <a:latin typeface="Open Sans" pitchFamily="34" charset="0"/>
                <a:ea typeface="Open Sans" pitchFamily="34" charset="0"/>
                <a:cs typeface="Open Sans" pitchFamily="34" charset="0"/>
              </a:rPr>
              <a:t>	</a:t>
            </a: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*Provides </a:t>
            </a:r>
            <a:r>
              <a:rPr lang="en-US" sz="1200" cap="small" dirty="0">
                <a:solidFill>
                  <a:schemeClr val="tx1">
                    <a:lumMod val="50000"/>
                    <a:lumOff val="50000"/>
                  </a:schemeClr>
                </a:solidFill>
                <a:latin typeface="Open Sans" pitchFamily="34" charset="0"/>
                <a:ea typeface="Open Sans" pitchFamily="34" charset="0"/>
                <a:cs typeface="Open Sans" pitchFamily="34" charset="0"/>
              </a:rPr>
              <a:t>reward and account balances, spending summaries, refund confirmations and credit </a:t>
            </a:r>
            <a:r>
              <a:rPr lang="en-US" sz="1200" cap="small" dirty="0" smtClean="0">
                <a:solidFill>
                  <a:schemeClr val="tx1">
                    <a:lumMod val="50000"/>
                    <a:lumOff val="50000"/>
                  </a:schemeClr>
                </a:solidFill>
                <a:latin typeface="Open Sans" pitchFamily="34" charset="0"/>
                <a:ea typeface="Open Sans" pitchFamily="34" charset="0"/>
                <a:cs typeface="Open Sans" pitchFamily="34" charset="0"/>
              </a:rPr>
              <a:t>scores</a:t>
            </a:r>
          </a:p>
        </p:txBody>
      </p:sp>
      <p:sp>
        <p:nvSpPr>
          <p:cNvPr id="13" name="Freeform 12"/>
          <p:cNvSpPr/>
          <p:nvPr/>
        </p:nvSpPr>
        <p:spPr>
          <a:xfrm rot="5400000">
            <a:off x="782742" y="3466039"/>
            <a:ext cx="200758" cy="241275"/>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6" name="Freeform 15"/>
          <p:cNvSpPr/>
          <p:nvPr/>
        </p:nvSpPr>
        <p:spPr>
          <a:xfrm rot="5400000">
            <a:off x="782742" y="2574376"/>
            <a:ext cx="200758" cy="241275"/>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18" name="Freeform 17"/>
          <p:cNvSpPr/>
          <p:nvPr/>
        </p:nvSpPr>
        <p:spPr>
          <a:xfrm rot="5400000">
            <a:off x="782742" y="3003146"/>
            <a:ext cx="200758" cy="241275"/>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1">
                  <a:lumMod val="75000"/>
                </a:schemeClr>
              </a:solidFill>
            </a:endParaRPr>
          </a:p>
        </p:txBody>
      </p:sp>
      <p:sp>
        <p:nvSpPr>
          <p:cNvPr id="23" name="Freeform 22"/>
          <p:cNvSpPr/>
          <p:nvPr/>
        </p:nvSpPr>
        <p:spPr>
          <a:xfrm rot="5400000">
            <a:off x="795442" y="5011029"/>
            <a:ext cx="200758" cy="241275"/>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bg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24" name="Freeform 23"/>
          <p:cNvSpPr/>
          <p:nvPr/>
        </p:nvSpPr>
        <p:spPr>
          <a:xfrm rot="5400000">
            <a:off x="795442" y="4212676"/>
            <a:ext cx="200758" cy="241275"/>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p>
        </p:txBody>
      </p:sp>
      <p:sp>
        <p:nvSpPr>
          <p:cNvPr id="25" name="Freeform 24"/>
          <p:cNvSpPr/>
          <p:nvPr/>
        </p:nvSpPr>
        <p:spPr>
          <a:xfrm rot="5400000">
            <a:off x="795442" y="4613453"/>
            <a:ext cx="200758" cy="241275"/>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a:solidFill>
                <a:schemeClr val="accent1">
                  <a:lumMod val="75000"/>
                </a:schemeClr>
              </a:solidFill>
            </a:endParaRPr>
          </a:p>
        </p:txBody>
      </p:sp>
      <p:pic>
        <p:nvPicPr>
          <p:cNvPr id="19" name="Picture 2" descr="https://www.comm100.com/wp-content/uploads/2019/09/image/png/15_FS_Bot_UseCases_Promo_Hero_475x475.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81486" y="2005984"/>
            <a:ext cx="4834742" cy="48347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51316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983780" y="844272"/>
            <a:ext cx="484513" cy="742950"/>
            <a:chOff x="1935804" y="3752850"/>
            <a:chExt cx="1371600" cy="2103203"/>
          </a:xfrm>
        </p:grpSpPr>
        <p:sp>
          <p:nvSpPr>
            <p:cNvPr id="5" name="Chord 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6" name="Oval 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8" name="Group 7"/>
          <p:cNvGrpSpPr/>
          <p:nvPr/>
        </p:nvGrpSpPr>
        <p:grpSpPr>
          <a:xfrm>
            <a:off x="983780" y="5433688"/>
            <a:ext cx="484513" cy="742950"/>
            <a:chOff x="1935804" y="3752850"/>
            <a:chExt cx="1371600" cy="2103203"/>
          </a:xfrm>
        </p:grpSpPr>
        <p:sp>
          <p:nvSpPr>
            <p:cNvPr id="9" name="Chord 8"/>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0" name="Oval 9"/>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4" name="Group 13"/>
          <p:cNvGrpSpPr/>
          <p:nvPr/>
        </p:nvGrpSpPr>
        <p:grpSpPr>
          <a:xfrm>
            <a:off x="983780" y="3466796"/>
            <a:ext cx="484513" cy="742950"/>
            <a:chOff x="1935804" y="3752850"/>
            <a:chExt cx="1371600" cy="2103203"/>
          </a:xfrm>
          <a:solidFill>
            <a:srgbClr val="14A049"/>
          </a:solidFill>
        </p:grpSpPr>
        <p:sp>
          <p:nvSpPr>
            <p:cNvPr id="15" name="Chord 14"/>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6" name="Oval 15"/>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7" name="Group 16"/>
          <p:cNvGrpSpPr/>
          <p:nvPr/>
        </p:nvGrpSpPr>
        <p:grpSpPr>
          <a:xfrm>
            <a:off x="983780" y="2811165"/>
            <a:ext cx="484513" cy="742950"/>
            <a:chOff x="1935804" y="3752850"/>
            <a:chExt cx="1371600" cy="2103203"/>
          </a:xfrm>
        </p:grpSpPr>
        <p:sp>
          <p:nvSpPr>
            <p:cNvPr id="18" name="Chord 17"/>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9" name="Oval 18"/>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0" name="Group 19"/>
          <p:cNvGrpSpPr/>
          <p:nvPr/>
        </p:nvGrpSpPr>
        <p:grpSpPr>
          <a:xfrm>
            <a:off x="983780" y="2155534"/>
            <a:ext cx="484513" cy="742950"/>
            <a:chOff x="1935804" y="3752850"/>
            <a:chExt cx="1371600" cy="2103203"/>
          </a:xfrm>
        </p:grpSpPr>
        <p:sp>
          <p:nvSpPr>
            <p:cNvPr id="21" name="Chord 20"/>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2" name="Oval 21"/>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3" name="Group 22"/>
          <p:cNvGrpSpPr/>
          <p:nvPr/>
        </p:nvGrpSpPr>
        <p:grpSpPr>
          <a:xfrm>
            <a:off x="983780" y="1499903"/>
            <a:ext cx="484513" cy="742950"/>
            <a:chOff x="1935804" y="3752850"/>
            <a:chExt cx="1371600" cy="2103203"/>
          </a:xfrm>
        </p:grpSpPr>
        <p:sp>
          <p:nvSpPr>
            <p:cNvPr id="24" name="Chord 23"/>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5" name="Oval 24"/>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6" name="Group 25"/>
          <p:cNvGrpSpPr/>
          <p:nvPr/>
        </p:nvGrpSpPr>
        <p:grpSpPr>
          <a:xfrm>
            <a:off x="983780" y="4778058"/>
            <a:ext cx="484513" cy="742950"/>
            <a:chOff x="1935804" y="3752850"/>
            <a:chExt cx="1371600" cy="2103203"/>
          </a:xfrm>
        </p:grpSpPr>
        <p:sp>
          <p:nvSpPr>
            <p:cNvPr id="27" name="Chord 26"/>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8" name="Oval 27"/>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9" name="Group 28"/>
          <p:cNvGrpSpPr/>
          <p:nvPr/>
        </p:nvGrpSpPr>
        <p:grpSpPr>
          <a:xfrm>
            <a:off x="1737504" y="844272"/>
            <a:ext cx="484513" cy="742950"/>
            <a:chOff x="1935804" y="3752850"/>
            <a:chExt cx="1371600" cy="2103203"/>
          </a:xfrm>
        </p:grpSpPr>
        <p:sp>
          <p:nvSpPr>
            <p:cNvPr id="30" name="Chord 29"/>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1" name="Oval 30"/>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2" name="Group 31"/>
          <p:cNvGrpSpPr/>
          <p:nvPr/>
        </p:nvGrpSpPr>
        <p:grpSpPr>
          <a:xfrm>
            <a:off x="1737504" y="5433688"/>
            <a:ext cx="484513" cy="742950"/>
            <a:chOff x="1935804" y="3752850"/>
            <a:chExt cx="1371600" cy="2103203"/>
          </a:xfrm>
        </p:grpSpPr>
        <p:sp>
          <p:nvSpPr>
            <p:cNvPr id="33" name="Chord 32"/>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4" name="Oval 33"/>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5" name="Group 34"/>
          <p:cNvGrpSpPr/>
          <p:nvPr/>
        </p:nvGrpSpPr>
        <p:grpSpPr>
          <a:xfrm>
            <a:off x="995521" y="4108732"/>
            <a:ext cx="484513" cy="742950"/>
            <a:chOff x="1935804" y="3752850"/>
            <a:chExt cx="1371600" cy="2103203"/>
          </a:xfrm>
          <a:solidFill>
            <a:srgbClr val="14A049"/>
          </a:solidFill>
        </p:grpSpPr>
        <p:sp>
          <p:nvSpPr>
            <p:cNvPr id="36" name="Chord 35"/>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7" name="Oval 36"/>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8" name="Group 37"/>
          <p:cNvGrpSpPr/>
          <p:nvPr/>
        </p:nvGrpSpPr>
        <p:grpSpPr>
          <a:xfrm>
            <a:off x="1737504" y="3466796"/>
            <a:ext cx="484513" cy="742950"/>
            <a:chOff x="1935804" y="3752850"/>
            <a:chExt cx="1371600" cy="2103203"/>
          </a:xfrm>
          <a:solidFill>
            <a:srgbClr val="14A049"/>
          </a:solidFill>
        </p:grpSpPr>
        <p:sp>
          <p:nvSpPr>
            <p:cNvPr id="39" name="Chord 38"/>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0" name="Oval 39"/>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41" name="Group 40"/>
          <p:cNvGrpSpPr/>
          <p:nvPr/>
        </p:nvGrpSpPr>
        <p:grpSpPr>
          <a:xfrm>
            <a:off x="1737504" y="2811165"/>
            <a:ext cx="484513" cy="742950"/>
            <a:chOff x="1935804" y="3752850"/>
            <a:chExt cx="1371600" cy="2103203"/>
          </a:xfrm>
        </p:grpSpPr>
        <p:sp>
          <p:nvSpPr>
            <p:cNvPr id="42" name="Chord 41"/>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3" name="Oval 42"/>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44" name="Group 43"/>
          <p:cNvGrpSpPr/>
          <p:nvPr/>
        </p:nvGrpSpPr>
        <p:grpSpPr>
          <a:xfrm>
            <a:off x="1737504" y="2155534"/>
            <a:ext cx="484513" cy="742950"/>
            <a:chOff x="1935804" y="3752850"/>
            <a:chExt cx="1371600" cy="2103203"/>
          </a:xfrm>
        </p:grpSpPr>
        <p:sp>
          <p:nvSpPr>
            <p:cNvPr id="45" name="Chord 4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6" name="Oval 4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47" name="Group 46"/>
          <p:cNvGrpSpPr/>
          <p:nvPr/>
        </p:nvGrpSpPr>
        <p:grpSpPr>
          <a:xfrm>
            <a:off x="1737504" y="1499903"/>
            <a:ext cx="484513" cy="742950"/>
            <a:chOff x="1935804" y="3752850"/>
            <a:chExt cx="1371600" cy="2103203"/>
          </a:xfrm>
        </p:grpSpPr>
        <p:sp>
          <p:nvSpPr>
            <p:cNvPr id="48" name="Chord 47"/>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49" name="Oval 48"/>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50" name="Group 49"/>
          <p:cNvGrpSpPr/>
          <p:nvPr/>
        </p:nvGrpSpPr>
        <p:grpSpPr>
          <a:xfrm>
            <a:off x="1737504" y="4778058"/>
            <a:ext cx="484513" cy="742950"/>
            <a:chOff x="1935804" y="3752850"/>
            <a:chExt cx="1371600" cy="2103203"/>
          </a:xfrm>
        </p:grpSpPr>
        <p:sp>
          <p:nvSpPr>
            <p:cNvPr id="51" name="Chord 50"/>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52" name="Oval 51"/>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53" name="Group 52"/>
          <p:cNvGrpSpPr/>
          <p:nvPr/>
        </p:nvGrpSpPr>
        <p:grpSpPr>
          <a:xfrm>
            <a:off x="2445071" y="844272"/>
            <a:ext cx="484513" cy="742950"/>
            <a:chOff x="1935804" y="3752850"/>
            <a:chExt cx="1371600" cy="2103203"/>
          </a:xfrm>
        </p:grpSpPr>
        <p:sp>
          <p:nvSpPr>
            <p:cNvPr id="54" name="Chord 53"/>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55" name="Oval 54"/>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56" name="Group 55"/>
          <p:cNvGrpSpPr/>
          <p:nvPr/>
        </p:nvGrpSpPr>
        <p:grpSpPr>
          <a:xfrm>
            <a:off x="2445071" y="5433688"/>
            <a:ext cx="484513" cy="742950"/>
            <a:chOff x="1935804" y="3752850"/>
            <a:chExt cx="1371600" cy="2103203"/>
          </a:xfrm>
        </p:grpSpPr>
        <p:sp>
          <p:nvSpPr>
            <p:cNvPr id="57" name="Chord 56"/>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58" name="Oval 57"/>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59" name="Group 58"/>
          <p:cNvGrpSpPr/>
          <p:nvPr/>
        </p:nvGrpSpPr>
        <p:grpSpPr>
          <a:xfrm>
            <a:off x="2445071" y="4122427"/>
            <a:ext cx="484513" cy="742950"/>
            <a:chOff x="1935804" y="3752850"/>
            <a:chExt cx="1371600" cy="2103203"/>
          </a:xfrm>
        </p:grpSpPr>
        <p:sp>
          <p:nvSpPr>
            <p:cNvPr id="60" name="Chord 59"/>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61" name="Oval 60"/>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62" name="Group 61"/>
          <p:cNvGrpSpPr/>
          <p:nvPr/>
        </p:nvGrpSpPr>
        <p:grpSpPr>
          <a:xfrm>
            <a:off x="2445071" y="3466796"/>
            <a:ext cx="484513" cy="742950"/>
            <a:chOff x="1935804" y="3752850"/>
            <a:chExt cx="1371600" cy="2103203"/>
          </a:xfrm>
        </p:grpSpPr>
        <p:sp>
          <p:nvSpPr>
            <p:cNvPr id="63" name="Chord 62"/>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64" name="Oval 63"/>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65" name="Group 64"/>
          <p:cNvGrpSpPr/>
          <p:nvPr/>
        </p:nvGrpSpPr>
        <p:grpSpPr>
          <a:xfrm>
            <a:off x="2445071" y="2811165"/>
            <a:ext cx="484513" cy="742950"/>
            <a:chOff x="1935804" y="3752850"/>
            <a:chExt cx="1371600" cy="2103203"/>
          </a:xfrm>
        </p:grpSpPr>
        <p:sp>
          <p:nvSpPr>
            <p:cNvPr id="66" name="Chord 65"/>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67" name="Oval 66"/>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68" name="Group 67"/>
          <p:cNvGrpSpPr/>
          <p:nvPr/>
        </p:nvGrpSpPr>
        <p:grpSpPr>
          <a:xfrm>
            <a:off x="2445071" y="2155534"/>
            <a:ext cx="484513" cy="742950"/>
            <a:chOff x="1935804" y="3752850"/>
            <a:chExt cx="1371600" cy="2103203"/>
          </a:xfrm>
        </p:grpSpPr>
        <p:sp>
          <p:nvSpPr>
            <p:cNvPr id="69" name="Chord 68"/>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70" name="Oval 69"/>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71" name="Group 70"/>
          <p:cNvGrpSpPr/>
          <p:nvPr/>
        </p:nvGrpSpPr>
        <p:grpSpPr>
          <a:xfrm>
            <a:off x="2445071" y="1499903"/>
            <a:ext cx="484513" cy="742950"/>
            <a:chOff x="1935804" y="3752850"/>
            <a:chExt cx="1371600" cy="2103203"/>
          </a:xfrm>
        </p:grpSpPr>
        <p:sp>
          <p:nvSpPr>
            <p:cNvPr id="72" name="Chord 71"/>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73" name="Oval 72"/>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74" name="Group 73"/>
          <p:cNvGrpSpPr/>
          <p:nvPr/>
        </p:nvGrpSpPr>
        <p:grpSpPr>
          <a:xfrm>
            <a:off x="2445071" y="4778058"/>
            <a:ext cx="484513" cy="742950"/>
            <a:chOff x="1935804" y="3752850"/>
            <a:chExt cx="1371600" cy="2103203"/>
          </a:xfrm>
        </p:grpSpPr>
        <p:sp>
          <p:nvSpPr>
            <p:cNvPr id="75" name="Chord 7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76" name="Oval 7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01" name="Group 100"/>
          <p:cNvGrpSpPr/>
          <p:nvPr/>
        </p:nvGrpSpPr>
        <p:grpSpPr>
          <a:xfrm>
            <a:off x="3199385" y="844272"/>
            <a:ext cx="484513" cy="742950"/>
            <a:chOff x="1935804" y="3752850"/>
            <a:chExt cx="1371600" cy="2103203"/>
          </a:xfrm>
        </p:grpSpPr>
        <p:sp>
          <p:nvSpPr>
            <p:cNvPr id="102" name="Chord 101"/>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03" name="Oval 102"/>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04" name="Group 103"/>
          <p:cNvGrpSpPr/>
          <p:nvPr/>
        </p:nvGrpSpPr>
        <p:grpSpPr>
          <a:xfrm>
            <a:off x="3199385" y="5433688"/>
            <a:ext cx="484513" cy="742950"/>
            <a:chOff x="1935804" y="3752850"/>
            <a:chExt cx="1371600" cy="2103203"/>
          </a:xfrm>
        </p:grpSpPr>
        <p:sp>
          <p:nvSpPr>
            <p:cNvPr id="105" name="Chord 10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06" name="Oval 10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07" name="Group 106"/>
          <p:cNvGrpSpPr/>
          <p:nvPr/>
        </p:nvGrpSpPr>
        <p:grpSpPr>
          <a:xfrm>
            <a:off x="3199385" y="4122427"/>
            <a:ext cx="484513" cy="742950"/>
            <a:chOff x="1935804" y="3752850"/>
            <a:chExt cx="1371600" cy="2103203"/>
          </a:xfrm>
        </p:grpSpPr>
        <p:sp>
          <p:nvSpPr>
            <p:cNvPr id="108" name="Chord 107"/>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09" name="Oval 108"/>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10" name="Group 109"/>
          <p:cNvGrpSpPr/>
          <p:nvPr/>
        </p:nvGrpSpPr>
        <p:grpSpPr>
          <a:xfrm>
            <a:off x="3199385" y="3466796"/>
            <a:ext cx="484513" cy="742950"/>
            <a:chOff x="1935804" y="3752850"/>
            <a:chExt cx="1371600" cy="2103203"/>
          </a:xfrm>
        </p:grpSpPr>
        <p:sp>
          <p:nvSpPr>
            <p:cNvPr id="111" name="Chord 110"/>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12" name="Oval 111"/>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13" name="Group 112"/>
          <p:cNvGrpSpPr/>
          <p:nvPr/>
        </p:nvGrpSpPr>
        <p:grpSpPr>
          <a:xfrm>
            <a:off x="3199385" y="2811165"/>
            <a:ext cx="484513" cy="742950"/>
            <a:chOff x="1935804" y="3752850"/>
            <a:chExt cx="1371600" cy="2103203"/>
          </a:xfrm>
        </p:grpSpPr>
        <p:sp>
          <p:nvSpPr>
            <p:cNvPr id="114" name="Chord 113"/>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15" name="Oval 114"/>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16" name="Group 115"/>
          <p:cNvGrpSpPr/>
          <p:nvPr/>
        </p:nvGrpSpPr>
        <p:grpSpPr>
          <a:xfrm>
            <a:off x="3199385" y="2155534"/>
            <a:ext cx="484513" cy="742950"/>
            <a:chOff x="1935804" y="3752850"/>
            <a:chExt cx="1371600" cy="2103203"/>
          </a:xfrm>
        </p:grpSpPr>
        <p:sp>
          <p:nvSpPr>
            <p:cNvPr id="117" name="Chord 116"/>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18" name="Oval 117"/>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19" name="Group 118"/>
          <p:cNvGrpSpPr/>
          <p:nvPr/>
        </p:nvGrpSpPr>
        <p:grpSpPr>
          <a:xfrm>
            <a:off x="3199385" y="1499903"/>
            <a:ext cx="484513" cy="742950"/>
            <a:chOff x="1935804" y="3752850"/>
            <a:chExt cx="1371600" cy="2103203"/>
          </a:xfrm>
        </p:grpSpPr>
        <p:sp>
          <p:nvSpPr>
            <p:cNvPr id="120" name="Chord 119"/>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21" name="Oval 120"/>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22" name="Group 121"/>
          <p:cNvGrpSpPr/>
          <p:nvPr/>
        </p:nvGrpSpPr>
        <p:grpSpPr>
          <a:xfrm>
            <a:off x="3199385" y="4778058"/>
            <a:ext cx="484513" cy="742950"/>
            <a:chOff x="1935804" y="3752850"/>
            <a:chExt cx="1371600" cy="2103203"/>
          </a:xfrm>
        </p:grpSpPr>
        <p:sp>
          <p:nvSpPr>
            <p:cNvPr id="123" name="Chord 122"/>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24" name="Oval 123"/>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25" name="Group 124"/>
          <p:cNvGrpSpPr/>
          <p:nvPr/>
        </p:nvGrpSpPr>
        <p:grpSpPr>
          <a:xfrm>
            <a:off x="3914477" y="844272"/>
            <a:ext cx="484513" cy="742950"/>
            <a:chOff x="1935804" y="3752850"/>
            <a:chExt cx="1371600" cy="2103203"/>
          </a:xfrm>
        </p:grpSpPr>
        <p:sp>
          <p:nvSpPr>
            <p:cNvPr id="126" name="Chord 125"/>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27" name="Oval 126"/>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28" name="Group 127"/>
          <p:cNvGrpSpPr/>
          <p:nvPr/>
        </p:nvGrpSpPr>
        <p:grpSpPr>
          <a:xfrm>
            <a:off x="3914477" y="5433688"/>
            <a:ext cx="484513" cy="742950"/>
            <a:chOff x="1935804" y="3752850"/>
            <a:chExt cx="1371600" cy="2103203"/>
          </a:xfrm>
        </p:grpSpPr>
        <p:sp>
          <p:nvSpPr>
            <p:cNvPr id="129" name="Chord 128"/>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30" name="Oval 129"/>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31" name="Group 130"/>
          <p:cNvGrpSpPr/>
          <p:nvPr/>
        </p:nvGrpSpPr>
        <p:grpSpPr>
          <a:xfrm>
            <a:off x="3914477" y="4122427"/>
            <a:ext cx="484513" cy="742950"/>
            <a:chOff x="1935804" y="3752850"/>
            <a:chExt cx="1371600" cy="2103203"/>
          </a:xfrm>
        </p:grpSpPr>
        <p:sp>
          <p:nvSpPr>
            <p:cNvPr id="132" name="Chord 131"/>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33" name="Oval 132"/>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34" name="Group 133"/>
          <p:cNvGrpSpPr/>
          <p:nvPr/>
        </p:nvGrpSpPr>
        <p:grpSpPr>
          <a:xfrm>
            <a:off x="3905334" y="3464544"/>
            <a:ext cx="484513" cy="742950"/>
            <a:chOff x="1935804" y="3752850"/>
            <a:chExt cx="1371600" cy="2103203"/>
          </a:xfrm>
        </p:grpSpPr>
        <p:sp>
          <p:nvSpPr>
            <p:cNvPr id="135" name="Chord 13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36" name="Oval 13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37" name="Group 136"/>
          <p:cNvGrpSpPr/>
          <p:nvPr/>
        </p:nvGrpSpPr>
        <p:grpSpPr>
          <a:xfrm>
            <a:off x="3914477" y="2811165"/>
            <a:ext cx="484513" cy="742950"/>
            <a:chOff x="1935804" y="3752850"/>
            <a:chExt cx="1371600" cy="2103203"/>
          </a:xfrm>
        </p:grpSpPr>
        <p:sp>
          <p:nvSpPr>
            <p:cNvPr id="138" name="Chord 137"/>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39" name="Oval 138"/>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40" name="Group 139"/>
          <p:cNvGrpSpPr/>
          <p:nvPr/>
        </p:nvGrpSpPr>
        <p:grpSpPr>
          <a:xfrm>
            <a:off x="3914477" y="2155534"/>
            <a:ext cx="484513" cy="742950"/>
            <a:chOff x="1935804" y="3752850"/>
            <a:chExt cx="1371600" cy="2103203"/>
          </a:xfrm>
        </p:grpSpPr>
        <p:sp>
          <p:nvSpPr>
            <p:cNvPr id="141" name="Chord 140"/>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42" name="Oval 141"/>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43" name="Group 142"/>
          <p:cNvGrpSpPr/>
          <p:nvPr/>
        </p:nvGrpSpPr>
        <p:grpSpPr>
          <a:xfrm>
            <a:off x="3914477" y="1499903"/>
            <a:ext cx="484513" cy="742950"/>
            <a:chOff x="1935804" y="3752850"/>
            <a:chExt cx="1371600" cy="2103203"/>
          </a:xfrm>
        </p:grpSpPr>
        <p:sp>
          <p:nvSpPr>
            <p:cNvPr id="144" name="Chord 143"/>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45" name="Oval 144"/>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46" name="Group 145"/>
          <p:cNvGrpSpPr/>
          <p:nvPr/>
        </p:nvGrpSpPr>
        <p:grpSpPr>
          <a:xfrm>
            <a:off x="3914477" y="4778058"/>
            <a:ext cx="484513" cy="742950"/>
            <a:chOff x="1935804" y="3752850"/>
            <a:chExt cx="1371600" cy="2103203"/>
          </a:xfrm>
        </p:grpSpPr>
        <p:sp>
          <p:nvSpPr>
            <p:cNvPr id="147" name="Chord 146"/>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48" name="Oval 147"/>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49" name="Group 148"/>
          <p:cNvGrpSpPr/>
          <p:nvPr/>
        </p:nvGrpSpPr>
        <p:grpSpPr>
          <a:xfrm>
            <a:off x="4668201" y="844272"/>
            <a:ext cx="484513" cy="742950"/>
            <a:chOff x="1935804" y="3752850"/>
            <a:chExt cx="1371600" cy="2103203"/>
          </a:xfrm>
          <a:solidFill>
            <a:srgbClr val="14A049"/>
          </a:solidFill>
        </p:grpSpPr>
        <p:sp>
          <p:nvSpPr>
            <p:cNvPr id="150" name="Chord 149"/>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51" name="Oval 150"/>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52" name="Group 151"/>
          <p:cNvGrpSpPr/>
          <p:nvPr/>
        </p:nvGrpSpPr>
        <p:grpSpPr>
          <a:xfrm>
            <a:off x="4668201" y="5433688"/>
            <a:ext cx="484513" cy="742950"/>
            <a:chOff x="1935804" y="3752850"/>
            <a:chExt cx="1371600" cy="2103203"/>
          </a:xfrm>
        </p:grpSpPr>
        <p:sp>
          <p:nvSpPr>
            <p:cNvPr id="153" name="Chord 152"/>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54" name="Oval 153"/>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55" name="Group 154"/>
          <p:cNvGrpSpPr/>
          <p:nvPr/>
        </p:nvGrpSpPr>
        <p:grpSpPr>
          <a:xfrm>
            <a:off x="4668201" y="4122427"/>
            <a:ext cx="484513" cy="742950"/>
            <a:chOff x="1935804" y="3752850"/>
            <a:chExt cx="1371600" cy="2103203"/>
          </a:xfrm>
        </p:grpSpPr>
        <p:sp>
          <p:nvSpPr>
            <p:cNvPr id="156" name="Chord 155"/>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57" name="Oval 156"/>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58" name="Group 157"/>
          <p:cNvGrpSpPr/>
          <p:nvPr/>
        </p:nvGrpSpPr>
        <p:grpSpPr>
          <a:xfrm>
            <a:off x="4668201" y="3466796"/>
            <a:ext cx="484513" cy="742950"/>
            <a:chOff x="1935804" y="3752850"/>
            <a:chExt cx="1371600" cy="2103203"/>
          </a:xfrm>
        </p:grpSpPr>
        <p:sp>
          <p:nvSpPr>
            <p:cNvPr id="159" name="Chord 158"/>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60" name="Oval 159"/>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61" name="Group 160"/>
          <p:cNvGrpSpPr/>
          <p:nvPr/>
        </p:nvGrpSpPr>
        <p:grpSpPr>
          <a:xfrm>
            <a:off x="4668201" y="2811165"/>
            <a:ext cx="484513" cy="742950"/>
            <a:chOff x="1935804" y="3752850"/>
            <a:chExt cx="1371600" cy="2103203"/>
          </a:xfrm>
        </p:grpSpPr>
        <p:sp>
          <p:nvSpPr>
            <p:cNvPr id="162" name="Chord 161"/>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63" name="Oval 162"/>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64" name="Group 163"/>
          <p:cNvGrpSpPr/>
          <p:nvPr/>
        </p:nvGrpSpPr>
        <p:grpSpPr>
          <a:xfrm>
            <a:off x="4668201" y="2155534"/>
            <a:ext cx="484513" cy="742950"/>
            <a:chOff x="1935804" y="3752850"/>
            <a:chExt cx="1371600" cy="2103203"/>
          </a:xfrm>
        </p:grpSpPr>
        <p:sp>
          <p:nvSpPr>
            <p:cNvPr id="165" name="Chord 16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66" name="Oval 16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67" name="Group 166"/>
          <p:cNvGrpSpPr/>
          <p:nvPr/>
        </p:nvGrpSpPr>
        <p:grpSpPr>
          <a:xfrm>
            <a:off x="4668201" y="1499903"/>
            <a:ext cx="484513" cy="742950"/>
            <a:chOff x="1935804" y="3752850"/>
            <a:chExt cx="1371600" cy="2103203"/>
          </a:xfrm>
          <a:solidFill>
            <a:srgbClr val="14A049"/>
          </a:solidFill>
        </p:grpSpPr>
        <p:sp>
          <p:nvSpPr>
            <p:cNvPr id="168" name="Chord 167"/>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69" name="Oval 168"/>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70" name="Group 169"/>
          <p:cNvGrpSpPr/>
          <p:nvPr/>
        </p:nvGrpSpPr>
        <p:grpSpPr>
          <a:xfrm>
            <a:off x="4668201" y="4778058"/>
            <a:ext cx="484513" cy="742950"/>
            <a:chOff x="1935804" y="3752850"/>
            <a:chExt cx="1371600" cy="2103203"/>
          </a:xfrm>
        </p:grpSpPr>
        <p:sp>
          <p:nvSpPr>
            <p:cNvPr id="171" name="Chord 170"/>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72" name="Oval 171"/>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73" name="Group 172"/>
          <p:cNvGrpSpPr/>
          <p:nvPr/>
        </p:nvGrpSpPr>
        <p:grpSpPr>
          <a:xfrm>
            <a:off x="5375768" y="844272"/>
            <a:ext cx="484513" cy="742950"/>
            <a:chOff x="1935804" y="3752850"/>
            <a:chExt cx="1371600" cy="2103203"/>
          </a:xfrm>
          <a:solidFill>
            <a:srgbClr val="14A049"/>
          </a:solidFill>
        </p:grpSpPr>
        <p:sp>
          <p:nvSpPr>
            <p:cNvPr id="174" name="Chord 173"/>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75" name="Oval 174"/>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76" name="Group 175"/>
          <p:cNvGrpSpPr/>
          <p:nvPr/>
        </p:nvGrpSpPr>
        <p:grpSpPr>
          <a:xfrm>
            <a:off x="5375768" y="5433688"/>
            <a:ext cx="484513" cy="742950"/>
            <a:chOff x="1935804" y="3752850"/>
            <a:chExt cx="1371600" cy="2103203"/>
          </a:xfrm>
        </p:grpSpPr>
        <p:sp>
          <p:nvSpPr>
            <p:cNvPr id="177" name="Chord 176"/>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78" name="Oval 177"/>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79" name="Group 178"/>
          <p:cNvGrpSpPr/>
          <p:nvPr/>
        </p:nvGrpSpPr>
        <p:grpSpPr>
          <a:xfrm>
            <a:off x="5375768" y="4122427"/>
            <a:ext cx="484513" cy="742950"/>
            <a:chOff x="1935804" y="3752850"/>
            <a:chExt cx="1371600" cy="2103203"/>
          </a:xfrm>
        </p:grpSpPr>
        <p:sp>
          <p:nvSpPr>
            <p:cNvPr id="180" name="Chord 179"/>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81" name="Oval 180"/>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82" name="Group 181"/>
          <p:cNvGrpSpPr/>
          <p:nvPr/>
        </p:nvGrpSpPr>
        <p:grpSpPr>
          <a:xfrm>
            <a:off x="5375768" y="3466796"/>
            <a:ext cx="484513" cy="742950"/>
            <a:chOff x="1935804" y="3752850"/>
            <a:chExt cx="1371600" cy="2103203"/>
          </a:xfrm>
        </p:grpSpPr>
        <p:sp>
          <p:nvSpPr>
            <p:cNvPr id="183" name="Chord 182"/>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84" name="Oval 183"/>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85" name="Group 184"/>
          <p:cNvGrpSpPr/>
          <p:nvPr/>
        </p:nvGrpSpPr>
        <p:grpSpPr>
          <a:xfrm>
            <a:off x="5375768" y="2811165"/>
            <a:ext cx="484513" cy="742950"/>
            <a:chOff x="1935804" y="3752850"/>
            <a:chExt cx="1371600" cy="2103203"/>
          </a:xfrm>
        </p:grpSpPr>
        <p:sp>
          <p:nvSpPr>
            <p:cNvPr id="186" name="Chord 185"/>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87" name="Oval 186"/>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88" name="Group 187"/>
          <p:cNvGrpSpPr/>
          <p:nvPr/>
        </p:nvGrpSpPr>
        <p:grpSpPr>
          <a:xfrm>
            <a:off x="5375768" y="2155534"/>
            <a:ext cx="484513" cy="742950"/>
            <a:chOff x="1935804" y="3752850"/>
            <a:chExt cx="1371600" cy="2103203"/>
          </a:xfrm>
        </p:grpSpPr>
        <p:sp>
          <p:nvSpPr>
            <p:cNvPr id="189" name="Chord 188"/>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90" name="Oval 189"/>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94" name="Group 193"/>
          <p:cNvGrpSpPr/>
          <p:nvPr/>
        </p:nvGrpSpPr>
        <p:grpSpPr>
          <a:xfrm>
            <a:off x="5375768" y="4778058"/>
            <a:ext cx="484513" cy="742950"/>
            <a:chOff x="1935804" y="3752850"/>
            <a:chExt cx="1371600" cy="2103203"/>
          </a:xfrm>
        </p:grpSpPr>
        <p:sp>
          <p:nvSpPr>
            <p:cNvPr id="195" name="Chord 19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96" name="Oval 19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197" name="Group 196"/>
          <p:cNvGrpSpPr/>
          <p:nvPr/>
        </p:nvGrpSpPr>
        <p:grpSpPr>
          <a:xfrm>
            <a:off x="6130082" y="844272"/>
            <a:ext cx="484513" cy="742950"/>
            <a:chOff x="1935804" y="3752850"/>
            <a:chExt cx="1371600" cy="2103203"/>
          </a:xfrm>
          <a:solidFill>
            <a:srgbClr val="14A049"/>
          </a:solidFill>
        </p:grpSpPr>
        <p:sp>
          <p:nvSpPr>
            <p:cNvPr id="198" name="Chord 197"/>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199" name="Oval 198"/>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00" name="Group 199"/>
          <p:cNvGrpSpPr/>
          <p:nvPr/>
        </p:nvGrpSpPr>
        <p:grpSpPr>
          <a:xfrm>
            <a:off x="6130082" y="5433688"/>
            <a:ext cx="484513" cy="742950"/>
            <a:chOff x="1935804" y="3752850"/>
            <a:chExt cx="1371600" cy="2103203"/>
          </a:xfrm>
        </p:grpSpPr>
        <p:sp>
          <p:nvSpPr>
            <p:cNvPr id="201" name="Chord 200"/>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02" name="Oval 201"/>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03" name="Group 202"/>
          <p:cNvGrpSpPr/>
          <p:nvPr/>
        </p:nvGrpSpPr>
        <p:grpSpPr>
          <a:xfrm>
            <a:off x="6130082" y="4122427"/>
            <a:ext cx="484513" cy="742950"/>
            <a:chOff x="1935804" y="3752850"/>
            <a:chExt cx="1371600" cy="2103203"/>
          </a:xfrm>
        </p:grpSpPr>
        <p:sp>
          <p:nvSpPr>
            <p:cNvPr id="204" name="Chord 203"/>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05" name="Oval 204"/>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06" name="Group 205"/>
          <p:cNvGrpSpPr/>
          <p:nvPr/>
        </p:nvGrpSpPr>
        <p:grpSpPr>
          <a:xfrm>
            <a:off x="6130082" y="3466796"/>
            <a:ext cx="484513" cy="742950"/>
            <a:chOff x="1935804" y="3752850"/>
            <a:chExt cx="1371600" cy="2103203"/>
          </a:xfrm>
        </p:grpSpPr>
        <p:sp>
          <p:nvSpPr>
            <p:cNvPr id="207" name="Chord 206"/>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08" name="Oval 207"/>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09" name="Group 208"/>
          <p:cNvGrpSpPr/>
          <p:nvPr/>
        </p:nvGrpSpPr>
        <p:grpSpPr>
          <a:xfrm>
            <a:off x="6130082" y="2811165"/>
            <a:ext cx="484513" cy="742950"/>
            <a:chOff x="1935804" y="3752850"/>
            <a:chExt cx="1371600" cy="2103203"/>
          </a:xfrm>
        </p:grpSpPr>
        <p:sp>
          <p:nvSpPr>
            <p:cNvPr id="210" name="Chord 209"/>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11" name="Oval 210"/>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12" name="Group 211"/>
          <p:cNvGrpSpPr/>
          <p:nvPr/>
        </p:nvGrpSpPr>
        <p:grpSpPr>
          <a:xfrm>
            <a:off x="6130082" y="2155534"/>
            <a:ext cx="484513" cy="742950"/>
            <a:chOff x="1935804" y="3752850"/>
            <a:chExt cx="1371600" cy="2103203"/>
          </a:xfrm>
        </p:grpSpPr>
        <p:sp>
          <p:nvSpPr>
            <p:cNvPr id="213" name="Chord 212"/>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14" name="Oval 213"/>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18" name="Group 217"/>
          <p:cNvGrpSpPr/>
          <p:nvPr/>
        </p:nvGrpSpPr>
        <p:grpSpPr>
          <a:xfrm>
            <a:off x="6130082" y="4778058"/>
            <a:ext cx="484513" cy="742950"/>
            <a:chOff x="1935804" y="3752850"/>
            <a:chExt cx="1371600" cy="2103203"/>
          </a:xfrm>
        </p:grpSpPr>
        <p:sp>
          <p:nvSpPr>
            <p:cNvPr id="219" name="Chord 218"/>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20" name="Oval 219"/>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21" name="Group 220"/>
          <p:cNvGrpSpPr/>
          <p:nvPr/>
        </p:nvGrpSpPr>
        <p:grpSpPr>
          <a:xfrm>
            <a:off x="6856273" y="844272"/>
            <a:ext cx="484513" cy="742950"/>
            <a:chOff x="1935804" y="3752850"/>
            <a:chExt cx="1371600" cy="2103203"/>
          </a:xfrm>
          <a:solidFill>
            <a:srgbClr val="14A049"/>
          </a:solidFill>
        </p:grpSpPr>
        <p:sp>
          <p:nvSpPr>
            <p:cNvPr id="222" name="Chord 221"/>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23" name="Oval 222"/>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24" name="Group 223"/>
          <p:cNvGrpSpPr/>
          <p:nvPr/>
        </p:nvGrpSpPr>
        <p:grpSpPr>
          <a:xfrm>
            <a:off x="6856273" y="5433688"/>
            <a:ext cx="484513" cy="742950"/>
            <a:chOff x="1935804" y="3752850"/>
            <a:chExt cx="1371600" cy="2103203"/>
          </a:xfrm>
        </p:grpSpPr>
        <p:sp>
          <p:nvSpPr>
            <p:cNvPr id="225" name="Chord 22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26" name="Oval 22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27" name="Group 226"/>
          <p:cNvGrpSpPr/>
          <p:nvPr/>
        </p:nvGrpSpPr>
        <p:grpSpPr>
          <a:xfrm>
            <a:off x="6856273" y="4122427"/>
            <a:ext cx="484513" cy="742950"/>
            <a:chOff x="1935804" y="3752850"/>
            <a:chExt cx="1371600" cy="2103203"/>
          </a:xfrm>
          <a:solidFill>
            <a:srgbClr val="3FC1FB"/>
          </a:solidFill>
        </p:grpSpPr>
        <p:sp>
          <p:nvSpPr>
            <p:cNvPr id="228" name="Chord 227"/>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29" name="Oval 228"/>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30" name="Group 229"/>
          <p:cNvGrpSpPr/>
          <p:nvPr/>
        </p:nvGrpSpPr>
        <p:grpSpPr>
          <a:xfrm>
            <a:off x="6856273" y="3466796"/>
            <a:ext cx="484513" cy="742950"/>
            <a:chOff x="1935804" y="3752850"/>
            <a:chExt cx="1371600" cy="2103203"/>
          </a:xfrm>
        </p:grpSpPr>
        <p:sp>
          <p:nvSpPr>
            <p:cNvPr id="231" name="Chord 230"/>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32" name="Oval 231"/>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33" name="Group 232"/>
          <p:cNvGrpSpPr/>
          <p:nvPr/>
        </p:nvGrpSpPr>
        <p:grpSpPr>
          <a:xfrm>
            <a:off x="6856273" y="2811165"/>
            <a:ext cx="484513" cy="742950"/>
            <a:chOff x="1935804" y="3752850"/>
            <a:chExt cx="1371600" cy="2103203"/>
          </a:xfrm>
        </p:grpSpPr>
        <p:sp>
          <p:nvSpPr>
            <p:cNvPr id="234" name="Chord 233"/>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35" name="Oval 234"/>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36" name="Group 235"/>
          <p:cNvGrpSpPr/>
          <p:nvPr/>
        </p:nvGrpSpPr>
        <p:grpSpPr>
          <a:xfrm>
            <a:off x="6856273" y="2155534"/>
            <a:ext cx="484513" cy="742950"/>
            <a:chOff x="1935804" y="3752850"/>
            <a:chExt cx="1371600" cy="2103203"/>
          </a:xfrm>
        </p:grpSpPr>
        <p:sp>
          <p:nvSpPr>
            <p:cNvPr id="237" name="Chord 236"/>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38" name="Oval 237"/>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39" name="Group 238"/>
          <p:cNvGrpSpPr/>
          <p:nvPr/>
        </p:nvGrpSpPr>
        <p:grpSpPr>
          <a:xfrm>
            <a:off x="2447706" y="4108732"/>
            <a:ext cx="484513" cy="742950"/>
            <a:chOff x="1935804" y="3752850"/>
            <a:chExt cx="1371600" cy="2103203"/>
          </a:xfrm>
          <a:solidFill>
            <a:srgbClr val="14A049"/>
          </a:solidFill>
        </p:grpSpPr>
        <p:sp>
          <p:nvSpPr>
            <p:cNvPr id="240" name="Chord 239"/>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41" name="Oval 240"/>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42" name="Group 241"/>
          <p:cNvGrpSpPr/>
          <p:nvPr/>
        </p:nvGrpSpPr>
        <p:grpSpPr>
          <a:xfrm>
            <a:off x="6856273" y="4778058"/>
            <a:ext cx="484513" cy="742950"/>
            <a:chOff x="1935804" y="3752850"/>
            <a:chExt cx="1371600" cy="2103203"/>
          </a:xfrm>
        </p:grpSpPr>
        <p:sp>
          <p:nvSpPr>
            <p:cNvPr id="243" name="Chord 242"/>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44" name="Oval 243"/>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79" name="Group 278"/>
          <p:cNvGrpSpPr/>
          <p:nvPr/>
        </p:nvGrpSpPr>
        <p:grpSpPr>
          <a:xfrm>
            <a:off x="8580877" y="818165"/>
            <a:ext cx="2921000" cy="2202165"/>
            <a:chOff x="8331200" y="809248"/>
            <a:chExt cx="2921000" cy="2202165"/>
          </a:xfrm>
        </p:grpSpPr>
        <p:sp>
          <p:nvSpPr>
            <p:cNvPr id="270" name="TextBox 269"/>
            <p:cNvSpPr txBox="1"/>
            <p:nvPr/>
          </p:nvSpPr>
          <p:spPr>
            <a:xfrm>
              <a:off x="8424423" y="2088083"/>
              <a:ext cx="2728337" cy="923330"/>
            </a:xfrm>
            <a:prstGeom prst="rect">
              <a:avLst/>
            </a:prstGeom>
            <a:noFill/>
          </p:spPr>
          <p:txBody>
            <a:bodyPr wrap="square" rtlCol="0">
              <a:spAutoFit/>
            </a:bodyPr>
            <a:lstStyle/>
            <a:p>
              <a:r>
                <a:rPr lang="en-US" dirty="0">
                  <a:latin typeface="Open Sans" panose="020B0606030504020204" pitchFamily="34" charset="0"/>
                  <a:ea typeface="Open Sans" panose="020B0606030504020204" pitchFamily="34" charset="0"/>
                  <a:cs typeface="Open Sans" panose="020B0606030504020204" pitchFamily="34" charset="0"/>
                </a:rPr>
                <a:t>68% of consumers like </a:t>
              </a:r>
              <a:r>
                <a:rPr lang="en-US" dirty="0" err="1">
                  <a:latin typeface="Open Sans" panose="020B0606030504020204" pitchFamily="34" charset="0"/>
                  <a:ea typeface="Open Sans" panose="020B0606030504020204" pitchFamily="34" charset="0"/>
                  <a:cs typeface="Open Sans" panose="020B0606030504020204" pitchFamily="34" charset="0"/>
                </a:rPr>
                <a:t>chatbots</a:t>
              </a:r>
              <a:r>
                <a:rPr lang="en-US" dirty="0">
                  <a:latin typeface="Open Sans" panose="020B0606030504020204" pitchFamily="34" charset="0"/>
                  <a:ea typeface="Open Sans" panose="020B0606030504020204" pitchFamily="34" charset="0"/>
                  <a:cs typeface="Open Sans" panose="020B0606030504020204" pitchFamily="34" charset="0"/>
                </a:rPr>
                <a:t> because they provide quick answers</a:t>
              </a:r>
            </a:p>
          </p:txBody>
        </p:sp>
        <p:sp>
          <p:nvSpPr>
            <p:cNvPr id="271" name="TextBox 270"/>
            <p:cNvSpPr txBox="1"/>
            <p:nvPr/>
          </p:nvSpPr>
          <p:spPr>
            <a:xfrm>
              <a:off x="8331200" y="809248"/>
              <a:ext cx="2921000" cy="1323439"/>
            </a:xfrm>
            <a:prstGeom prst="rect">
              <a:avLst/>
            </a:prstGeom>
            <a:noFill/>
          </p:spPr>
          <p:txBody>
            <a:bodyPr wrap="square" rtlCol="0">
              <a:spAutoFit/>
            </a:bodyPr>
            <a:lstStyle/>
            <a:p>
              <a:r>
                <a:rPr lang="en-US" sz="8000" dirty="0" smtClean="0">
                  <a:solidFill>
                    <a:srgbClr val="14A049"/>
                  </a:solidFill>
                  <a:latin typeface="Open Sans Extrabold" panose="020B0906030804020204" pitchFamily="34" charset="0"/>
                  <a:ea typeface="Open Sans Extrabold" panose="020B0906030804020204" pitchFamily="34" charset="0"/>
                  <a:cs typeface="Open Sans Extrabold" panose="020B0906030804020204" pitchFamily="34" charset="0"/>
                </a:rPr>
                <a:t>68</a:t>
              </a:r>
              <a:r>
                <a:rPr lang="pl-PL" sz="8000" dirty="0" smtClean="0">
                  <a:solidFill>
                    <a:srgbClr val="14A049"/>
                  </a:solidFill>
                  <a:latin typeface="Open Sans Extrabold" panose="020B0906030804020204" pitchFamily="34" charset="0"/>
                  <a:ea typeface="Open Sans Extrabold" panose="020B0906030804020204" pitchFamily="34" charset="0"/>
                  <a:cs typeface="Open Sans Extrabold" panose="020B0906030804020204" pitchFamily="34" charset="0"/>
                </a:rPr>
                <a:t>%</a:t>
              </a:r>
              <a:endParaRPr lang="pl-PL" sz="8000" dirty="0">
                <a:solidFill>
                  <a:srgbClr val="14A049"/>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grpSp>
      <p:grpSp>
        <p:nvGrpSpPr>
          <p:cNvPr id="278" name="Group 277"/>
          <p:cNvGrpSpPr/>
          <p:nvPr/>
        </p:nvGrpSpPr>
        <p:grpSpPr>
          <a:xfrm>
            <a:off x="8544938" y="3836019"/>
            <a:ext cx="3291462" cy="1834676"/>
            <a:chOff x="8496300" y="3476096"/>
            <a:chExt cx="3291462" cy="1834676"/>
          </a:xfrm>
        </p:grpSpPr>
        <p:sp>
          <p:nvSpPr>
            <p:cNvPr id="269" name="TextBox 268"/>
            <p:cNvSpPr txBox="1"/>
            <p:nvPr/>
          </p:nvSpPr>
          <p:spPr>
            <a:xfrm>
              <a:off x="8496300" y="4387442"/>
              <a:ext cx="3291462" cy="923330"/>
            </a:xfrm>
            <a:prstGeom prst="rect">
              <a:avLst/>
            </a:prstGeom>
            <a:noFill/>
          </p:spPr>
          <p:txBody>
            <a:bodyPr wrap="square" rtlCol="0">
              <a:spAutoFit/>
            </a:bodyPr>
            <a:lstStyle/>
            <a:p>
              <a:r>
                <a:rPr lang="en-US" dirty="0" err="1">
                  <a:latin typeface="Open Sans" panose="020B0606030504020204" pitchFamily="34" charset="0"/>
                  <a:ea typeface="Open Sans" panose="020B0606030504020204" pitchFamily="34" charset="0"/>
                  <a:cs typeface="Open Sans" panose="020B0606030504020204" pitchFamily="34" charset="0"/>
                </a:rPr>
                <a:t>Chatbots</a:t>
              </a:r>
              <a:r>
                <a:rPr lang="en-US" dirty="0">
                  <a:latin typeface="Open Sans" panose="020B0606030504020204" pitchFamily="34" charset="0"/>
                  <a:ea typeface="Open Sans" panose="020B0606030504020204" pitchFamily="34" charset="0"/>
                  <a:cs typeface="Open Sans" panose="020B0606030504020204" pitchFamily="34" charset="0"/>
                </a:rPr>
                <a:t> are projected to handle 75-90% of banking queries by </a:t>
              </a:r>
              <a:r>
                <a:rPr lang="en-US" dirty="0" smtClean="0">
                  <a:latin typeface="Open Sans" panose="020B0606030504020204" pitchFamily="34" charset="0"/>
                  <a:ea typeface="Open Sans" panose="020B0606030504020204" pitchFamily="34" charset="0"/>
                  <a:cs typeface="Open Sans" panose="020B0606030504020204" pitchFamily="34" charset="0"/>
                </a:rPr>
                <a:t>2022 (CNBC)</a:t>
              </a:r>
              <a:endParaRPr lang="en-US" dirty="0">
                <a:latin typeface="Open Sans" panose="020B0606030504020204" pitchFamily="34" charset="0"/>
                <a:ea typeface="Open Sans" panose="020B0606030504020204" pitchFamily="34" charset="0"/>
                <a:cs typeface="Open Sans" panose="020B0606030504020204" pitchFamily="34" charset="0"/>
              </a:endParaRPr>
            </a:p>
          </p:txBody>
        </p:sp>
        <p:sp>
          <p:nvSpPr>
            <p:cNvPr id="272" name="TextBox 271"/>
            <p:cNvSpPr txBox="1"/>
            <p:nvPr/>
          </p:nvSpPr>
          <p:spPr>
            <a:xfrm>
              <a:off x="8496300" y="3476096"/>
              <a:ext cx="2857500" cy="1015663"/>
            </a:xfrm>
            <a:prstGeom prst="rect">
              <a:avLst/>
            </a:prstGeom>
            <a:noFill/>
          </p:spPr>
          <p:txBody>
            <a:bodyPr wrap="square" rtlCol="0">
              <a:spAutoFit/>
            </a:bodyPr>
            <a:lstStyle/>
            <a:p>
              <a:r>
                <a:rPr lang="en-US" sz="6000" dirty="0" smtClean="0">
                  <a:solidFill>
                    <a:srgbClr val="3FC1FB"/>
                  </a:solidFill>
                  <a:latin typeface="Open Sans Extrabold" panose="020B0906030804020204" pitchFamily="34" charset="0"/>
                  <a:ea typeface="Open Sans Extrabold" panose="020B0906030804020204" pitchFamily="34" charset="0"/>
                  <a:cs typeface="Open Sans Extrabold" panose="020B0906030804020204" pitchFamily="34" charset="0"/>
                </a:rPr>
                <a:t>80%</a:t>
              </a:r>
              <a:endParaRPr lang="pl-PL" sz="6000" dirty="0">
                <a:solidFill>
                  <a:srgbClr val="3FC1FB"/>
                </a:solidFill>
                <a:latin typeface="Open Sans Extrabold" panose="020B0906030804020204" pitchFamily="34" charset="0"/>
                <a:ea typeface="Open Sans Extrabold" panose="020B0906030804020204" pitchFamily="34" charset="0"/>
                <a:cs typeface="Open Sans Extrabold" panose="020B0906030804020204" pitchFamily="34" charset="0"/>
              </a:endParaRPr>
            </a:p>
          </p:txBody>
        </p:sp>
      </p:grpSp>
      <p:grpSp>
        <p:nvGrpSpPr>
          <p:cNvPr id="280" name="Group 279"/>
          <p:cNvGrpSpPr/>
          <p:nvPr/>
        </p:nvGrpSpPr>
        <p:grpSpPr>
          <a:xfrm>
            <a:off x="7569354" y="1425604"/>
            <a:ext cx="816411" cy="134328"/>
            <a:chOff x="7741986" y="4316228"/>
            <a:chExt cx="816411" cy="134328"/>
          </a:xfrm>
          <a:solidFill>
            <a:srgbClr val="14A049"/>
          </a:solidFill>
        </p:grpSpPr>
        <p:cxnSp>
          <p:nvCxnSpPr>
            <p:cNvPr id="281" name="Straight Connector 280"/>
            <p:cNvCxnSpPr/>
            <p:nvPr/>
          </p:nvCxnSpPr>
          <p:spPr>
            <a:xfrm>
              <a:off x="7741986" y="4382904"/>
              <a:ext cx="754314" cy="0"/>
            </a:xfrm>
            <a:prstGeom prst="line">
              <a:avLst/>
            </a:prstGeom>
            <a:grpFill/>
            <a:ln w="28575">
              <a:solidFill>
                <a:srgbClr val="14A049"/>
              </a:solidFill>
            </a:ln>
          </p:spPr>
          <p:style>
            <a:lnRef idx="1">
              <a:schemeClr val="accent1"/>
            </a:lnRef>
            <a:fillRef idx="0">
              <a:schemeClr val="accent1"/>
            </a:fillRef>
            <a:effectRef idx="0">
              <a:schemeClr val="accent1"/>
            </a:effectRef>
            <a:fontRef idx="minor">
              <a:schemeClr val="tx1"/>
            </a:fontRef>
          </p:style>
        </p:cxnSp>
        <p:sp>
          <p:nvSpPr>
            <p:cNvPr id="282" name="Oval 281"/>
            <p:cNvSpPr/>
            <p:nvPr/>
          </p:nvSpPr>
          <p:spPr>
            <a:xfrm>
              <a:off x="8424069" y="4316228"/>
              <a:ext cx="134328" cy="134328"/>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45" name="Group 244"/>
          <p:cNvGrpSpPr/>
          <p:nvPr/>
        </p:nvGrpSpPr>
        <p:grpSpPr>
          <a:xfrm>
            <a:off x="4668200" y="851821"/>
            <a:ext cx="484513" cy="742950"/>
            <a:chOff x="1935804" y="3752850"/>
            <a:chExt cx="1371600" cy="2103203"/>
          </a:xfrm>
          <a:solidFill>
            <a:srgbClr val="14A049"/>
          </a:solidFill>
        </p:grpSpPr>
        <p:sp>
          <p:nvSpPr>
            <p:cNvPr id="246" name="Chord 245"/>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47" name="Oval 246"/>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48" name="Group 247"/>
          <p:cNvGrpSpPr/>
          <p:nvPr/>
        </p:nvGrpSpPr>
        <p:grpSpPr>
          <a:xfrm>
            <a:off x="4668200" y="1507452"/>
            <a:ext cx="484513" cy="742950"/>
            <a:chOff x="1935804" y="3752850"/>
            <a:chExt cx="1371600" cy="2103203"/>
          </a:xfrm>
          <a:solidFill>
            <a:srgbClr val="14A049"/>
          </a:solidFill>
        </p:grpSpPr>
        <p:sp>
          <p:nvSpPr>
            <p:cNvPr id="249" name="Chord 248"/>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50" name="Oval 249"/>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51" name="Group 250"/>
          <p:cNvGrpSpPr/>
          <p:nvPr/>
        </p:nvGrpSpPr>
        <p:grpSpPr>
          <a:xfrm>
            <a:off x="5375767" y="851821"/>
            <a:ext cx="484513" cy="742950"/>
            <a:chOff x="1935804" y="3752850"/>
            <a:chExt cx="1371600" cy="2103203"/>
          </a:xfrm>
          <a:solidFill>
            <a:srgbClr val="14A049"/>
          </a:solidFill>
        </p:grpSpPr>
        <p:sp>
          <p:nvSpPr>
            <p:cNvPr id="252" name="Chord 251"/>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53" name="Oval 252"/>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57" name="Group 256"/>
          <p:cNvGrpSpPr/>
          <p:nvPr/>
        </p:nvGrpSpPr>
        <p:grpSpPr>
          <a:xfrm>
            <a:off x="6130081" y="851821"/>
            <a:ext cx="484513" cy="742950"/>
            <a:chOff x="1935804" y="3752850"/>
            <a:chExt cx="1371600" cy="2103203"/>
          </a:xfrm>
          <a:solidFill>
            <a:srgbClr val="14A049"/>
          </a:solidFill>
        </p:grpSpPr>
        <p:sp>
          <p:nvSpPr>
            <p:cNvPr id="258" name="Chord 257"/>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59" name="Oval 258"/>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60" name="Group 259"/>
          <p:cNvGrpSpPr/>
          <p:nvPr/>
        </p:nvGrpSpPr>
        <p:grpSpPr>
          <a:xfrm>
            <a:off x="2445070" y="2173643"/>
            <a:ext cx="484513" cy="742950"/>
            <a:chOff x="1935804" y="3752850"/>
            <a:chExt cx="1371600" cy="2103203"/>
          </a:xfrm>
          <a:solidFill>
            <a:srgbClr val="14A049"/>
          </a:solidFill>
        </p:grpSpPr>
        <p:sp>
          <p:nvSpPr>
            <p:cNvPr id="261" name="Chord 260"/>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62" name="Oval 261"/>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63" name="Group 262"/>
          <p:cNvGrpSpPr/>
          <p:nvPr/>
        </p:nvGrpSpPr>
        <p:grpSpPr>
          <a:xfrm>
            <a:off x="6856272" y="851821"/>
            <a:ext cx="484513" cy="742950"/>
            <a:chOff x="1935804" y="3752850"/>
            <a:chExt cx="1371600" cy="2103203"/>
          </a:xfrm>
          <a:solidFill>
            <a:srgbClr val="14A049"/>
          </a:solidFill>
        </p:grpSpPr>
        <p:sp>
          <p:nvSpPr>
            <p:cNvPr id="264" name="Chord 263"/>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65" name="Oval 264"/>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66" name="Group 265"/>
          <p:cNvGrpSpPr/>
          <p:nvPr/>
        </p:nvGrpSpPr>
        <p:grpSpPr>
          <a:xfrm>
            <a:off x="1737503" y="2167607"/>
            <a:ext cx="484513" cy="742950"/>
            <a:chOff x="1935804" y="3752850"/>
            <a:chExt cx="1371600" cy="2103203"/>
          </a:xfrm>
          <a:solidFill>
            <a:srgbClr val="14A049"/>
          </a:solidFill>
        </p:grpSpPr>
        <p:sp>
          <p:nvSpPr>
            <p:cNvPr id="267" name="Chord 266"/>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68" name="Oval 267"/>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73" name="Group 272"/>
          <p:cNvGrpSpPr/>
          <p:nvPr/>
        </p:nvGrpSpPr>
        <p:grpSpPr>
          <a:xfrm>
            <a:off x="5371615" y="5433688"/>
            <a:ext cx="484513" cy="742950"/>
            <a:chOff x="1935804" y="3752850"/>
            <a:chExt cx="1371600" cy="2103203"/>
          </a:xfrm>
          <a:solidFill>
            <a:srgbClr val="14A049"/>
          </a:solidFill>
        </p:grpSpPr>
        <p:sp>
          <p:nvSpPr>
            <p:cNvPr id="274" name="Chord 273"/>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83" name="Oval 282"/>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84" name="Group 283"/>
          <p:cNvGrpSpPr/>
          <p:nvPr/>
        </p:nvGrpSpPr>
        <p:grpSpPr>
          <a:xfrm>
            <a:off x="3914476" y="4778058"/>
            <a:ext cx="484513" cy="742950"/>
            <a:chOff x="1935804" y="3752850"/>
            <a:chExt cx="1371600" cy="2103203"/>
          </a:xfrm>
          <a:solidFill>
            <a:srgbClr val="14A049"/>
          </a:solidFill>
        </p:grpSpPr>
        <p:sp>
          <p:nvSpPr>
            <p:cNvPr id="285" name="Chord 284"/>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86" name="Oval 285"/>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87" name="Group 286"/>
          <p:cNvGrpSpPr/>
          <p:nvPr/>
        </p:nvGrpSpPr>
        <p:grpSpPr>
          <a:xfrm>
            <a:off x="6130081" y="5433688"/>
            <a:ext cx="484513" cy="742950"/>
            <a:chOff x="1935804" y="3752850"/>
            <a:chExt cx="1371600" cy="2103203"/>
          </a:xfrm>
          <a:solidFill>
            <a:srgbClr val="14A049"/>
          </a:solidFill>
        </p:grpSpPr>
        <p:sp>
          <p:nvSpPr>
            <p:cNvPr id="288" name="Chord 287"/>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89" name="Oval 288"/>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93" name="Group 292"/>
          <p:cNvGrpSpPr/>
          <p:nvPr/>
        </p:nvGrpSpPr>
        <p:grpSpPr>
          <a:xfrm>
            <a:off x="6863951" y="5433688"/>
            <a:ext cx="484513" cy="742950"/>
            <a:chOff x="1935804" y="3752850"/>
            <a:chExt cx="1371600" cy="2103203"/>
          </a:xfrm>
          <a:solidFill>
            <a:srgbClr val="14A049"/>
          </a:solidFill>
        </p:grpSpPr>
        <p:sp>
          <p:nvSpPr>
            <p:cNvPr id="294" name="Chord 293"/>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95" name="Oval 294"/>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96" name="Group 295"/>
          <p:cNvGrpSpPr/>
          <p:nvPr/>
        </p:nvGrpSpPr>
        <p:grpSpPr>
          <a:xfrm>
            <a:off x="2440283" y="2808846"/>
            <a:ext cx="484513" cy="742950"/>
            <a:chOff x="1935804" y="3752850"/>
            <a:chExt cx="1371600" cy="2103203"/>
          </a:xfrm>
          <a:solidFill>
            <a:srgbClr val="14A049"/>
          </a:solidFill>
        </p:grpSpPr>
        <p:sp>
          <p:nvSpPr>
            <p:cNvPr id="297" name="Chord 296"/>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98" name="Oval 297"/>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299" name="Group 298"/>
          <p:cNvGrpSpPr/>
          <p:nvPr/>
        </p:nvGrpSpPr>
        <p:grpSpPr>
          <a:xfrm>
            <a:off x="2457402" y="5422327"/>
            <a:ext cx="484513" cy="742950"/>
            <a:chOff x="1935804" y="3752850"/>
            <a:chExt cx="1371600" cy="2103203"/>
          </a:xfrm>
          <a:solidFill>
            <a:srgbClr val="14A049"/>
          </a:solidFill>
        </p:grpSpPr>
        <p:sp>
          <p:nvSpPr>
            <p:cNvPr id="300" name="Chord 299"/>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01" name="Oval 300"/>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02" name="Group 301"/>
          <p:cNvGrpSpPr/>
          <p:nvPr/>
        </p:nvGrpSpPr>
        <p:grpSpPr>
          <a:xfrm>
            <a:off x="6852119" y="1540441"/>
            <a:ext cx="484513" cy="742950"/>
            <a:chOff x="1935804" y="3752850"/>
            <a:chExt cx="1371600" cy="2103203"/>
          </a:xfrm>
          <a:solidFill>
            <a:srgbClr val="14A049"/>
          </a:solidFill>
        </p:grpSpPr>
        <p:sp>
          <p:nvSpPr>
            <p:cNvPr id="303" name="Chord 302"/>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04" name="Oval 303"/>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05" name="Group 304"/>
          <p:cNvGrpSpPr/>
          <p:nvPr/>
        </p:nvGrpSpPr>
        <p:grpSpPr>
          <a:xfrm>
            <a:off x="995522" y="1508395"/>
            <a:ext cx="484513" cy="742950"/>
            <a:chOff x="1935804" y="3752850"/>
            <a:chExt cx="1371600" cy="2103203"/>
          </a:xfrm>
          <a:solidFill>
            <a:srgbClr val="14A049"/>
          </a:solidFill>
        </p:grpSpPr>
        <p:sp>
          <p:nvSpPr>
            <p:cNvPr id="306" name="Chord 305"/>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07" name="Oval 306"/>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08" name="Group 307"/>
          <p:cNvGrpSpPr/>
          <p:nvPr/>
        </p:nvGrpSpPr>
        <p:grpSpPr>
          <a:xfrm>
            <a:off x="4678965" y="3469664"/>
            <a:ext cx="484513" cy="742950"/>
            <a:chOff x="1935804" y="3752850"/>
            <a:chExt cx="1371600" cy="2103203"/>
          </a:xfrm>
          <a:solidFill>
            <a:srgbClr val="14A049"/>
          </a:solidFill>
        </p:grpSpPr>
        <p:sp>
          <p:nvSpPr>
            <p:cNvPr id="309" name="Chord 308"/>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10" name="Oval 309"/>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20" name="Group 319"/>
          <p:cNvGrpSpPr/>
          <p:nvPr/>
        </p:nvGrpSpPr>
        <p:grpSpPr>
          <a:xfrm>
            <a:off x="6150469" y="1521051"/>
            <a:ext cx="484513" cy="742950"/>
            <a:chOff x="1935804" y="3752850"/>
            <a:chExt cx="1371600" cy="2103203"/>
          </a:xfrm>
          <a:solidFill>
            <a:srgbClr val="14A049"/>
          </a:solidFill>
        </p:grpSpPr>
        <p:sp>
          <p:nvSpPr>
            <p:cNvPr id="321" name="Chord 320"/>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22" name="Oval 321"/>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23" name="Group 322"/>
          <p:cNvGrpSpPr/>
          <p:nvPr/>
        </p:nvGrpSpPr>
        <p:grpSpPr>
          <a:xfrm>
            <a:off x="3199384" y="1498111"/>
            <a:ext cx="484513" cy="742950"/>
            <a:chOff x="1935804" y="3752850"/>
            <a:chExt cx="1371600" cy="2103203"/>
          </a:xfrm>
          <a:solidFill>
            <a:srgbClr val="14A049"/>
          </a:solidFill>
        </p:grpSpPr>
        <p:sp>
          <p:nvSpPr>
            <p:cNvPr id="324" name="Chord 323"/>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25" name="Oval 324"/>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26" name="Group 325"/>
          <p:cNvGrpSpPr/>
          <p:nvPr/>
        </p:nvGrpSpPr>
        <p:grpSpPr>
          <a:xfrm>
            <a:off x="6847966" y="2801297"/>
            <a:ext cx="484513" cy="742950"/>
            <a:chOff x="1935804" y="3752850"/>
            <a:chExt cx="1371600" cy="2103203"/>
          </a:xfrm>
          <a:solidFill>
            <a:srgbClr val="14A049"/>
          </a:solidFill>
        </p:grpSpPr>
        <p:sp>
          <p:nvSpPr>
            <p:cNvPr id="327" name="Chord 326"/>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28" name="Oval 327"/>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38" name="Group 337"/>
          <p:cNvGrpSpPr/>
          <p:nvPr/>
        </p:nvGrpSpPr>
        <p:grpSpPr>
          <a:xfrm>
            <a:off x="5367462" y="2801297"/>
            <a:ext cx="484513" cy="742950"/>
            <a:chOff x="1935804" y="3752850"/>
            <a:chExt cx="1371600" cy="2103203"/>
          </a:xfrm>
          <a:solidFill>
            <a:srgbClr val="14A049"/>
          </a:solidFill>
        </p:grpSpPr>
        <p:sp>
          <p:nvSpPr>
            <p:cNvPr id="339" name="Chord 338"/>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40" name="Oval 339"/>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41" name="Group 340"/>
          <p:cNvGrpSpPr/>
          <p:nvPr/>
        </p:nvGrpSpPr>
        <p:grpSpPr>
          <a:xfrm>
            <a:off x="6138895" y="2153215"/>
            <a:ext cx="484513" cy="742950"/>
            <a:chOff x="1935804" y="3752850"/>
            <a:chExt cx="1371600" cy="2103203"/>
          </a:xfrm>
          <a:solidFill>
            <a:srgbClr val="14A049"/>
          </a:solidFill>
        </p:grpSpPr>
        <p:sp>
          <p:nvSpPr>
            <p:cNvPr id="342" name="Chord 341"/>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43" name="Oval 342"/>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47" name="Group 346"/>
          <p:cNvGrpSpPr/>
          <p:nvPr/>
        </p:nvGrpSpPr>
        <p:grpSpPr>
          <a:xfrm>
            <a:off x="6876661" y="2153215"/>
            <a:ext cx="484513" cy="742950"/>
            <a:chOff x="1935804" y="3752850"/>
            <a:chExt cx="1371600" cy="2103203"/>
          </a:xfrm>
          <a:solidFill>
            <a:srgbClr val="14A049"/>
          </a:solidFill>
        </p:grpSpPr>
        <p:sp>
          <p:nvSpPr>
            <p:cNvPr id="348" name="Chord 347"/>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49" name="Oval 348"/>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50" name="Group 349"/>
          <p:cNvGrpSpPr/>
          <p:nvPr/>
        </p:nvGrpSpPr>
        <p:grpSpPr>
          <a:xfrm>
            <a:off x="991368" y="5441255"/>
            <a:ext cx="484513" cy="742950"/>
            <a:chOff x="1935804" y="3752850"/>
            <a:chExt cx="1371600" cy="2103203"/>
          </a:xfrm>
          <a:solidFill>
            <a:srgbClr val="14A049"/>
          </a:solidFill>
        </p:grpSpPr>
        <p:sp>
          <p:nvSpPr>
            <p:cNvPr id="351" name="Chord 350"/>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52" name="Oval 351"/>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53" name="Group 352"/>
          <p:cNvGrpSpPr/>
          <p:nvPr/>
        </p:nvGrpSpPr>
        <p:grpSpPr>
          <a:xfrm>
            <a:off x="991369" y="844272"/>
            <a:ext cx="484513" cy="742950"/>
            <a:chOff x="1935804" y="3752850"/>
            <a:chExt cx="1371600" cy="2103203"/>
          </a:xfrm>
          <a:solidFill>
            <a:srgbClr val="14A049"/>
          </a:solidFill>
        </p:grpSpPr>
        <p:sp>
          <p:nvSpPr>
            <p:cNvPr id="354" name="Chord 353"/>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55" name="Oval 354"/>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56" name="Group 355"/>
          <p:cNvGrpSpPr/>
          <p:nvPr/>
        </p:nvGrpSpPr>
        <p:grpSpPr>
          <a:xfrm>
            <a:off x="5371615" y="4776692"/>
            <a:ext cx="484513" cy="742950"/>
            <a:chOff x="1935804" y="3752850"/>
            <a:chExt cx="1371600" cy="2103203"/>
          </a:xfrm>
          <a:solidFill>
            <a:srgbClr val="14A049"/>
          </a:solidFill>
        </p:grpSpPr>
        <p:sp>
          <p:nvSpPr>
            <p:cNvPr id="357" name="Chord 356"/>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58" name="Oval 357"/>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59" name="Group 358"/>
          <p:cNvGrpSpPr/>
          <p:nvPr/>
        </p:nvGrpSpPr>
        <p:grpSpPr>
          <a:xfrm>
            <a:off x="1729198" y="844272"/>
            <a:ext cx="484513" cy="742950"/>
            <a:chOff x="1935804" y="3752850"/>
            <a:chExt cx="1371600" cy="2103203"/>
          </a:xfrm>
          <a:solidFill>
            <a:srgbClr val="14A049"/>
          </a:solidFill>
        </p:grpSpPr>
        <p:sp>
          <p:nvSpPr>
            <p:cNvPr id="360" name="Chord 359"/>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61" name="Oval 360"/>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62" name="Group 361"/>
          <p:cNvGrpSpPr/>
          <p:nvPr/>
        </p:nvGrpSpPr>
        <p:grpSpPr>
          <a:xfrm>
            <a:off x="5371615" y="4122427"/>
            <a:ext cx="484513" cy="742950"/>
            <a:chOff x="1935804" y="3752850"/>
            <a:chExt cx="1371600" cy="2103203"/>
          </a:xfrm>
          <a:solidFill>
            <a:srgbClr val="14A049"/>
          </a:solidFill>
        </p:grpSpPr>
        <p:sp>
          <p:nvSpPr>
            <p:cNvPr id="363" name="Chord 362"/>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64" name="Oval 363"/>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65" name="Group 364"/>
          <p:cNvGrpSpPr/>
          <p:nvPr/>
        </p:nvGrpSpPr>
        <p:grpSpPr>
          <a:xfrm>
            <a:off x="3914476" y="818165"/>
            <a:ext cx="484513" cy="742950"/>
            <a:chOff x="1935804" y="3752850"/>
            <a:chExt cx="1371600" cy="2103203"/>
          </a:xfrm>
          <a:solidFill>
            <a:srgbClr val="14A049"/>
          </a:solidFill>
        </p:grpSpPr>
        <p:sp>
          <p:nvSpPr>
            <p:cNvPr id="366" name="Chord 365"/>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67" name="Oval 366"/>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68" name="Group 367"/>
          <p:cNvGrpSpPr/>
          <p:nvPr/>
        </p:nvGrpSpPr>
        <p:grpSpPr>
          <a:xfrm>
            <a:off x="3914476" y="5419971"/>
            <a:ext cx="484513" cy="742950"/>
            <a:chOff x="1935804" y="3752850"/>
            <a:chExt cx="1371600" cy="2103203"/>
          </a:xfrm>
          <a:solidFill>
            <a:srgbClr val="14A049"/>
          </a:solidFill>
        </p:grpSpPr>
        <p:sp>
          <p:nvSpPr>
            <p:cNvPr id="369" name="Chord 368"/>
            <p:cNvSpPr/>
            <p:nvPr/>
          </p:nvSpPr>
          <p:spPr>
            <a:xfrm rot="7616029">
              <a:off x="1935804" y="4484453"/>
              <a:ext cx="1371600" cy="1371600"/>
            </a:xfrm>
            <a:prstGeom prst="chord">
              <a:avLst>
                <a:gd name="adj1" fmla="val 2700000"/>
                <a:gd name="adj2" fmla="val 14483091"/>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70" name="Oval 369"/>
            <p:cNvSpPr/>
            <p:nvPr/>
          </p:nvSpPr>
          <p:spPr>
            <a:xfrm>
              <a:off x="2247900" y="3752850"/>
              <a:ext cx="723900" cy="7239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74" name="Group 373"/>
          <p:cNvGrpSpPr/>
          <p:nvPr/>
        </p:nvGrpSpPr>
        <p:grpSpPr>
          <a:xfrm>
            <a:off x="1737503" y="4122427"/>
            <a:ext cx="484513" cy="742950"/>
            <a:chOff x="1935804" y="3752850"/>
            <a:chExt cx="1371600" cy="2103203"/>
          </a:xfrm>
        </p:grpSpPr>
        <p:sp>
          <p:nvSpPr>
            <p:cNvPr id="375" name="Chord 374"/>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76" name="Oval 375"/>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grpSp>
        <p:nvGrpSpPr>
          <p:cNvPr id="377" name="Group 376"/>
          <p:cNvGrpSpPr/>
          <p:nvPr/>
        </p:nvGrpSpPr>
        <p:grpSpPr>
          <a:xfrm>
            <a:off x="5396155" y="1521051"/>
            <a:ext cx="484513" cy="742950"/>
            <a:chOff x="1935804" y="3752850"/>
            <a:chExt cx="1371600" cy="2103203"/>
          </a:xfrm>
        </p:grpSpPr>
        <p:sp>
          <p:nvSpPr>
            <p:cNvPr id="378" name="Chord 377"/>
            <p:cNvSpPr/>
            <p:nvPr/>
          </p:nvSpPr>
          <p:spPr>
            <a:xfrm rot="7616029">
              <a:off x="1935804" y="4484453"/>
              <a:ext cx="1371600" cy="1371600"/>
            </a:xfrm>
            <a:prstGeom prst="chord">
              <a:avLst>
                <a:gd name="adj1" fmla="val 2700000"/>
                <a:gd name="adj2" fmla="val 14483091"/>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379" name="Oval 378"/>
            <p:cNvSpPr/>
            <p:nvPr/>
          </p:nvSpPr>
          <p:spPr>
            <a:xfrm>
              <a:off x="2247900" y="3752850"/>
              <a:ext cx="723900" cy="723900"/>
            </a:xfrm>
            <a:prstGeom prst="ellipse">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grpSp>
      <p:sp>
        <p:nvSpPr>
          <p:cNvPr id="380" name="Rounded Rectangle 379"/>
          <p:cNvSpPr/>
          <p:nvPr/>
        </p:nvSpPr>
        <p:spPr>
          <a:xfrm rot="16200000">
            <a:off x="10769015" y="-108585"/>
            <a:ext cx="1550763" cy="901549"/>
          </a:xfrm>
          <a:prstGeom prst="roundRect">
            <a:avLst>
              <a:gd name="adj" fmla="val 50000"/>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1" name="Rounded Rectangle 380"/>
          <p:cNvSpPr/>
          <p:nvPr/>
        </p:nvSpPr>
        <p:spPr>
          <a:xfrm rot="16200000">
            <a:off x="11397437" y="6171968"/>
            <a:ext cx="293916" cy="583057"/>
          </a:xfrm>
          <a:prstGeom prst="roundRect">
            <a:avLst>
              <a:gd name="adj" fmla="val 31851"/>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954978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80"/>
                                        </p:tgtEl>
                                        <p:attrNameLst>
                                          <p:attrName>style.visibility</p:attrName>
                                        </p:attrNameLst>
                                      </p:cBhvr>
                                      <p:to>
                                        <p:strVal val="visible"/>
                                      </p:to>
                                    </p:set>
                                    <p:animEffect transition="in" filter="fade">
                                      <p:cBhvr>
                                        <p:cTn id="7" dur="500"/>
                                        <p:tgtEl>
                                          <p:spTgt spid="38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81"/>
                                        </p:tgtEl>
                                        <p:attrNameLst>
                                          <p:attrName>style.visibility</p:attrName>
                                        </p:attrNameLst>
                                      </p:cBhvr>
                                      <p:to>
                                        <p:strVal val="visible"/>
                                      </p:to>
                                    </p:set>
                                    <p:animEffect transition="in" filter="fade">
                                      <p:cBhvr>
                                        <p:cTn id="10" dur="500"/>
                                        <p:tgtEl>
                                          <p:spTgt spid="38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0" grpId="0" animBg="1"/>
      <p:bldP spid="38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B1F3A"/>
        </a:solidFill>
        <a:effectLst/>
      </p:bgPr>
    </p:bg>
    <p:spTree>
      <p:nvGrpSpPr>
        <p:cNvPr id="1" name=""/>
        <p:cNvGrpSpPr/>
        <p:nvPr/>
      </p:nvGrpSpPr>
      <p:grpSpPr>
        <a:xfrm>
          <a:off x="0" y="0"/>
          <a:ext cx="0" cy="0"/>
          <a:chOff x="0" y="0"/>
          <a:chExt cx="0" cy="0"/>
        </a:xfrm>
      </p:grpSpPr>
      <p:graphicFrame>
        <p:nvGraphicFramePr>
          <p:cNvPr id="8" name="Chart 7"/>
          <p:cNvGraphicFramePr/>
          <p:nvPr>
            <p:extLst>
              <p:ext uri="{D42A27DB-BD31-4B8C-83A1-F6EECF244321}">
                <p14:modId xmlns:p14="http://schemas.microsoft.com/office/powerpoint/2010/main" val="4171617148"/>
              </p:ext>
            </p:extLst>
          </p:nvPr>
        </p:nvGraphicFramePr>
        <p:xfrm>
          <a:off x="-287068" y="710865"/>
          <a:ext cx="7565571" cy="5026571"/>
        </p:xfrm>
        <a:graphic>
          <a:graphicData uri="http://schemas.openxmlformats.org/drawingml/2006/chart">
            <c:chart xmlns:c="http://schemas.openxmlformats.org/drawingml/2006/chart" xmlns:r="http://schemas.openxmlformats.org/officeDocument/2006/relationships" r:id="rId2"/>
          </a:graphicData>
        </a:graphic>
      </p:graphicFrame>
      <p:sp>
        <p:nvSpPr>
          <p:cNvPr id="9" name="TextBox 8"/>
          <p:cNvSpPr txBox="1"/>
          <p:nvPr/>
        </p:nvSpPr>
        <p:spPr>
          <a:xfrm>
            <a:off x="6983390" y="862941"/>
            <a:ext cx="3747514" cy="101566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6000" b="1" dirty="0" smtClean="0">
                <a:solidFill>
                  <a:prstClr val="white"/>
                </a:solidFill>
                <a:latin typeface="Calibri" panose="020F0502020204030204"/>
              </a:rPr>
              <a:t>OUR STATs</a:t>
            </a:r>
            <a:endParaRPr kumimoji="0" lang="pl-PL" sz="6000" b="1"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Rectangle: Rounded Corners 9"/>
          <p:cNvSpPr/>
          <p:nvPr/>
        </p:nvSpPr>
        <p:spPr>
          <a:xfrm>
            <a:off x="7153786" y="1950697"/>
            <a:ext cx="3503387" cy="45719"/>
          </a:xfrm>
          <a:prstGeom prst="roundRect">
            <a:avLst/>
          </a:prstGeom>
          <a:solidFill>
            <a:srgbClr val="FF78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pl-PL"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Rounded Corners 11"/>
          <p:cNvSpPr/>
          <p:nvPr/>
        </p:nvSpPr>
        <p:spPr>
          <a:xfrm>
            <a:off x="7044422" y="4666802"/>
            <a:ext cx="3625451" cy="778533"/>
          </a:xfrm>
          <a:prstGeom prst="roundRect">
            <a:avLst/>
          </a:prstGeom>
          <a:solidFill>
            <a:srgbClr val="FF784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2000" b="1" dirty="0">
                <a:solidFill>
                  <a:srgbClr val="1B1F3A"/>
                </a:solidFill>
              </a:rPr>
              <a:t>60</a:t>
            </a:r>
            <a:r>
              <a:rPr lang="pl-PL" sz="2000" b="1" dirty="0">
                <a:solidFill>
                  <a:srgbClr val="1B1F3A"/>
                </a:solidFill>
              </a:rPr>
              <a:t>% </a:t>
            </a:r>
            <a:endParaRPr lang="en-US" sz="2000" b="1" dirty="0">
              <a:solidFill>
                <a:srgbClr val="1B1F3A"/>
              </a:solidFill>
            </a:endParaRPr>
          </a:p>
          <a:p>
            <a:pPr lvl="0" algn="ctr">
              <a:defRPr/>
            </a:pPr>
            <a:r>
              <a:rPr lang="en-US" sz="2000" b="1" dirty="0">
                <a:solidFill>
                  <a:srgbClr val="1B1F3A"/>
                </a:solidFill>
              </a:rPr>
              <a:t>want to use </a:t>
            </a:r>
            <a:r>
              <a:rPr lang="en-US" sz="2000" b="1" dirty="0" err="1">
                <a:solidFill>
                  <a:srgbClr val="1B1F3A"/>
                </a:solidFill>
              </a:rPr>
              <a:t>chatbot</a:t>
            </a:r>
            <a:endParaRPr lang="en-US" sz="2000" b="1" dirty="0">
              <a:solidFill>
                <a:srgbClr val="1B1F3A"/>
              </a:solidFill>
            </a:endParaRPr>
          </a:p>
        </p:txBody>
      </p:sp>
      <p:pic>
        <p:nvPicPr>
          <p:cNvPr id="1026"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r="5026" b="58682"/>
          <a:stretch/>
        </p:blipFill>
        <p:spPr bwMode="auto">
          <a:xfrm>
            <a:off x="2503487" y="6011863"/>
            <a:ext cx="7618413" cy="8461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3" name="TextBox 12"/>
          <p:cNvSpPr txBox="1"/>
          <p:nvPr/>
        </p:nvSpPr>
        <p:spPr>
          <a:xfrm>
            <a:off x="7060350" y="2231513"/>
            <a:ext cx="4509350" cy="1631216"/>
          </a:xfrm>
          <a:prstGeom prst="rect">
            <a:avLst/>
          </a:prstGeom>
          <a:noFill/>
        </p:spPr>
        <p:txBody>
          <a:bodyPr wrap="square" rtlCol="0">
            <a:spAutoFit/>
          </a:bodyPr>
          <a:lstStyle/>
          <a:p>
            <a:pPr marL="342900" marR="0" lvl="0" indent="-342900" algn="just" defTabSz="914400" rtl="0" eaLnBrk="1" fontAlgn="auto" latinLnBrk="0" hangingPunct="1">
              <a:lnSpc>
                <a:spcPct val="100000"/>
              </a:lnSpc>
              <a:spcBef>
                <a:spcPts val="0"/>
              </a:spcBef>
              <a:spcAft>
                <a:spcPts val="0"/>
              </a:spcAft>
              <a:buClrTx/>
              <a:buSzTx/>
              <a:buFont typeface="Arial" pitchFamily="34" charset="0"/>
              <a:buChar char="•"/>
              <a:tabLst/>
              <a:defRPr/>
            </a:pPr>
            <a:r>
              <a:rPr lang="en-US" sz="2000" b="1" dirty="0" smtClean="0">
                <a:solidFill>
                  <a:prstClr val="white"/>
                </a:solidFill>
                <a:latin typeface="Calibri" panose="020F0502020204030204"/>
              </a:rPr>
              <a:t>60</a:t>
            </a:r>
            <a:r>
              <a:rPr kumimoji="0" lang="en-US" sz="2000" b="1" i="0" u="none" strike="noStrike" kern="1200" cap="none" spc="0" normalizeH="0" baseline="0" noProof="0" dirty="0" smtClean="0">
                <a:ln>
                  <a:noFill/>
                </a:ln>
                <a:solidFill>
                  <a:prstClr val="white"/>
                </a:solidFill>
                <a:effectLst/>
                <a:uLnTx/>
                <a:uFillTx/>
                <a:latin typeface="Calibri" panose="020F0502020204030204"/>
              </a:rPr>
              <a:t>% </a:t>
            </a:r>
            <a:r>
              <a:rPr kumimoji="0" lang="en-US" sz="2000" b="1" i="0" u="none" strike="noStrike" kern="1200" cap="none" spc="0" normalizeH="0" baseline="0" noProof="0" dirty="0">
                <a:ln>
                  <a:noFill/>
                </a:ln>
                <a:solidFill>
                  <a:prstClr val="white"/>
                </a:solidFill>
                <a:effectLst/>
                <a:uLnTx/>
                <a:uFillTx/>
                <a:latin typeface="Calibri" panose="020F0502020204030204"/>
              </a:rPr>
              <a:t>of </a:t>
            </a:r>
            <a:r>
              <a:rPr kumimoji="0" lang="en-US" sz="2000" b="1" i="0" u="none" strike="noStrike" kern="1200" cap="none" spc="0" normalizeH="0" baseline="0" noProof="0" dirty="0" smtClean="0">
                <a:ln>
                  <a:noFill/>
                </a:ln>
                <a:solidFill>
                  <a:prstClr val="white"/>
                </a:solidFill>
                <a:effectLst/>
                <a:uLnTx/>
                <a:uFillTx/>
                <a:latin typeface="Calibri" panose="020F0502020204030204"/>
              </a:rPr>
              <a:t>the</a:t>
            </a:r>
            <a:r>
              <a:rPr lang="en-US" sz="2000" b="1" dirty="0">
                <a:solidFill>
                  <a:prstClr val="white"/>
                </a:solidFill>
                <a:latin typeface="Calibri" panose="020F0502020204030204"/>
              </a:rPr>
              <a:t> </a:t>
            </a:r>
            <a:r>
              <a:rPr lang="en-US" sz="2000" b="1" dirty="0" smtClean="0">
                <a:solidFill>
                  <a:prstClr val="white"/>
                </a:solidFill>
                <a:latin typeface="Calibri" panose="020F0502020204030204"/>
              </a:rPr>
              <a:t>customers love to use more interactive way like </a:t>
            </a:r>
            <a:r>
              <a:rPr lang="en-US" sz="2000" b="1" dirty="0" err="1" smtClean="0">
                <a:solidFill>
                  <a:prstClr val="white"/>
                </a:solidFill>
                <a:latin typeface="Calibri" panose="020F0502020204030204"/>
              </a:rPr>
              <a:t>chatbots</a:t>
            </a:r>
            <a:r>
              <a:rPr lang="en-US" sz="2000" b="1" dirty="0" smtClean="0">
                <a:solidFill>
                  <a:prstClr val="white"/>
                </a:solidFill>
                <a:latin typeface="Calibri" panose="020F0502020204030204"/>
              </a:rPr>
              <a:t>.</a:t>
            </a:r>
            <a:endParaRPr lang="en-US" sz="2000" dirty="0">
              <a:solidFill>
                <a:prstClr val="white"/>
              </a:solidFill>
              <a:latin typeface="Calibri" panose="020F0502020204030204"/>
            </a:endParaRPr>
          </a:p>
          <a:p>
            <a:pPr marL="342900" marR="0" lvl="0" indent="-342900" algn="just" defTabSz="914400" rtl="0" eaLnBrk="1" fontAlgn="auto" latinLnBrk="0" hangingPunct="1">
              <a:lnSpc>
                <a:spcPct val="100000"/>
              </a:lnSpc>
              <a:spcBef>
                <a:spcPts val="0"/>
              </a:spcBef>
              <a:spcAft>
                <a:spcPts val="0"/>
              </a:spcAft>
              <a:buClrTx/>
              <a:buSzTx/>
              <a:buFont typeface="Arial" pitchFamily="34" charset="0"/>
              <a:buChar char="•"/>
              <a:tabLst/>
              <a:defRPr/>
            </a:pPr>
            <a:r>
              <a:rPr lang="en-US" sz="2000" dirty="0" smtClean="0">
                <a:solidFill>
                  <a:prstClr val="white"/>
                </a:solidFill>
                <a:latin typeface="Calibri" panose="020F0502020204030204"/>
              </a:rPr>
              <a:t>27% </a:t>
            </a:r>
            <a:r>
              <a:rPr lang="en-US" sz="2000" dirty="0">
                <a:solidFill>
                  <a:prstClr val="white"/>
                </a:solidFill>
                <a:latin typeface="Calibri" panose="020F0502020204030204"/>
              </a:rPr>
              <a:t>via </a:t>
            </a:r>
            <a:r>
              <a:rPr lang="en-US" sz="2000" dirty="0" smtClean="0">
                <a:solidFill>
                  <a:prstClr val="white"/>
                </a:solidFill>
                <a:latin typeface="Calibri" panose="020F0502020204030204"/>
              </a:rPr>
              <a:t>mobile applications etc.</a:t>
            </a:r>
          </a:p>
          <a:p>
            <a:pPr marL="342900" marR="0" lvl="0" indent="-342900" algn="just" defTabSz="914400" rtl="0" eaLnBrk="1" fontAlgn="auto" latinLnBrk="0" hangingPunct="1">
              <a:lnSpc>
                <a:spcPct val="100000"/>
              </a:lnSpc>
              <a:spcBef>
                <a:spcPts val="0"/>
              </a:spcBef>
              <a:spcAft>
                <a:spcPts val="0"/>
              </a:spcAft>
              <a:buClrTx/>
              <a:buSzTx/>
              <a:buFont typeface="Arial" pitchFamily="34" charset="0"/>
              <a:buChar char="•"/>
              <a:tabLst/>
              <a:defRPr/>
            </a:pPr>
            <a:r>
              <a:rPr lang="en-US" sz="2000" dirty="0" smtClean="0">
                <a:solidFill>
                  <a:prstClr val="white"/>
                </a:solidFill>
                <a:latin typeface="Calibri" panose="020F0502020204030204"/>
              </a:rPr>
              <a:t>11% want to go to offline banks.</a:t>
            </a:r>
            <a:endParaRPr lang="en-US" sz="2000" dirty="0">
              <a:solidFill>
                <a:prstClr val="white"/>
              </a:solidFill>
              <a:latin typeface="Calibri" panose="020F0502020204030204"/>
            </a:endParaRPr>
          </a:p>
          <a:p>
            <a:pPr marL="342900" marR="0" lvl="0" indent="-342900" algn="just" defTabSz="914400" rtl="0" eaLnBrk="1" fontAlgn="auto" latinLnBrk="0" hangingPunct="1">
              <a:lnSpc>
                <a:spcPct val="100000"/>
              </a:lnSpc>
              <a:spcBef>
                <a:spcPts val="0"/>
              </a:spcBef>
              <a:spcAft>
                <a:spcPts val="0"/>
              </a:spcAft>
              <a:buClrTx/>
              <a:buSzTx/>
              <a:buFont typeface="Arial" pitchFamily="34" charset="0"/>
              <a:buChar char="•"/>
              <a:tabLst/>
              <a:defRPr/>
            </a:pPr>
            <a:r>
              <a:rPr kumimoji="0" lang="en-US" sz="2000" b="0" i="0" u="none" strike="noStrike" kern="1200" cap="none" spc="0" normalizeH="0" baseline="0" noProof="0" dirty="0">
                <a:ln>
                  <a:noFill/>
                </a:ln>
                <a:solidFill>
                  <a:prstClr val="white"/>
                </a:solidFill>
                <a:effectLst/>
                <a:uLnTx/>
                <a:uFillTx/>
                <a:latin typeface="Calibri" panose="020F0502020204030204"/>
                <a:ea typeface="+mn-ea"/>
                <a:cs typeface="+mn-cs"/>
              </a:rPr>
              <a:t>2% </a:t>
            </a:r>
            <a:r>
              <a:rPr lang="en-US" sz="2000" dirty="0" smtClean="0">
                <a:solidFill>
                  <a:prstClr val="white"/>
                </a:solidFill>
                <a:latin typeface="Calibri" panose="020F0502020204030204"/>
              </a:rPr>
              <a:t>want calls.</a:t>
            </a:r>
            <a:endParaRPr kumimoji="0" lang="pl-PL" sz="66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Rounded Rectangle 13"/>
          <p:cNvSpPr/>
          <p:nvPr/>
        </p:nvSpPr>
        <p:spPr>
          <a:xfrm>
            <a:off x="7197621" y="4066249"/>
            <a:ext cx="3207365" cy="450775"/>
          </a:xfrm>
          <a:prstGeom prst="roundRect">
            <a:avLst>
              <a:gd name="adj" fmla="val 50000"/>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just">
              <a:defRPr/>
            </a:pPr>
            <a:r>
              <a:rPr lang="en-US" b="1" dirty="0" smtClean="0">
                <a:solidFill>
                  <a:prstClr val="white"/>
                </a:solidFill>
              </a:rPr>
              <a:t>              AGE – 18 to 30</a:t>
            </a:r>
            <a:endParaRPr lang="en-US" b="1" dirty="0">
              <a:solidFill>
                <a:prstClr val="white"/>
              </a:solidFill>
            </a:endParaRPr>
          </a:p>
        </p:txBody>
      </p:sp>
    </p:spTree>
    <p:extLst>
      <p:ext uri="{BB962C8B-B14F-4D97-AF65-F5344CB8AC3E}">
        <p14:creationId xmlns:p14="http://schemas.microsoft.com/office/powerpoint/2010/main" val="19511567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wipe(down)">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4" name="Group 63">
            <a:extLst>
              <a:ext uri="{FF2B5EF4-FFF2-40B4-BE49-F238E27FC236}">
                <a16:creationId xmlns="" xmlns:a16="http://schemas.microsoft.com/office/drawing/2014/main" id="{527DAD47-84B3-49ED-81F1-970586FE7374}"/>
              </a:ext>
            </a:extLst>
          </p:cNvPr>
          <p:cNvGrpSpPr/>
          <p:nvPr/>
        </p:nvGrpSpPr>
        <p:grpSpPr>
          <a:xfrm>
            <a:off x="2563735" y="562726"/>
            <a:ext cx="7064531" cy="5395746"/>
            <a:chOff x="2563735" y="1565518"/>
            <a:chExt cx="7064531" cy="5395746"/>
          </a:xfrm>
          <a:gradFill flip="none" rotWithShape="1">
            <a:gsLst>
              <a:gs pos="0">
                <a:schemeClr val="accent1">
                  <a:lumMod val="40000"/>
                  <a:lumOff val="60000"/>
                </a:schemeClr>
              </a:gs>
              <a:gs pos="46000">
                <a:schemeClr val="accent1">
                  <a:lumMod val="95000"/>
                  <a:lumOff val="5000"/>
                </a:schemeClr>
              </a:gs>
              <a:gs pos="100000">
                <a:schemeClr val="accent1">
                  <a:lumMod val="60000"/>
                </a:schemeClr>
              </a:gs>
            </a:gsLst>
            <a:path path="circle">
              <a:fillToRect l="50000" t="130000" r="50000" b="-30000"/>
            </a:path>
            <a:tileRect/>
          </a:gradFill>
          <a:scene3d>
            <a:camera prst="perspectiveRelaxedModerately" fov="3300000">
              <a:rot lat="19500000" lon="0" rev="0"/>
            </a:camera>
            <a:lightRig rig="threePt" dir="t"/>
          </a:scene3d>
        </p:grpSpPr>
        <p:sp>
          <p:nvSpPr>
            <p:cNvPr id="33" name="Freeform: Shape 32">
              <a:extLst>
                <a:ext uri="{FF2B5EF4-FFF2-40B4-BE49-F238E27FC236}">
                  <a16:creationId xmlns="" xmlns:a16="http://schemas.microsoft.com/office/drawing/2014/main" id="{182BCE72-1B94-4BEB-86C8-FA1A52A9BE2A}"/>
                </a:ext>
              </a:extLst>
            </p:cNvPr>
            <p:cNvSpPr/>
            <p:nvPr/>
          </p:nvSpPr>
          <p:spPr>
            <a:xfrm rot="13500000">
              <a:off x="2692812" y="1565518"/>
              <a:ext cx="1772678" cy="2030832"/>
            </a:xfrm>
            <a:custGeom>
              <a:avLst/>
              <a:gdLst>
                <a:gd name="connsiteX0" fmla="*/ 1772678 w 1772678"/>
                <a:gd name="connsiteY0" fmla="*/ 2030831 h 2030832"/>
                <a:gd name="connsiteX1" fmla="*/ 454288 w 1772678"/>
                <a:gd name="connsiteY1" fmla="*/ 2030832 h 2030832"/>
                <a:gd name="connsiteX2" fmla="*/ 453199 w 1772678"/>
                <a:gd name="connsiteY2" fmla="*/ 2008017 h 2030832"/>
                <a:gd name="connsiteX3" fmla="*/ 23708 w 1772678"/>
                <a:gd name="connsiteY3" fmla="*/ 961407 h 2030832"/>
                <a:gd name="connsiteX4" fmla="*/ 0 w 1772678"/>
                <a:gd name="connsiteY4" fmla="*/ 935177 h 2030832"/>
                <a:gd name="connsiteX5" fmla="*/ 935176 w 1772678"/>
                <a:gd name="connsiteY5" fmla="*/ 0 h 2030832"/>
                <a:gd name="connsiteX6" fmla="*/ 937840 w 1772678"/>
                <a:gd name="connsiteY6" fmla="*/ 2803 h 2030832"/>
                <a:gd name="connsiteX7" fmla="*/ 1765555 w 1772678"/>
                <a:gd name="connsiteY7" fmla="*/ 1881646 h 2030832"/>
                <a:gd name="connsiteX8" fmla="*/ 1772678 w 1772678"/>
                <a:gd name="connsiteY8" fmla="*/ 2030831 h 203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72678" h="2030832">
                  <a:moveTo>
                    <a:pt x="1772678" y="2030831"/>
                  </a:moveTo>
                  <a:lnTo>
                    <a:pt x="454288" y="2030832"/>
                  </a:lnTo>
                  <a:lnTo>
                    <a:pt x="453199" y="2008017"/>
                  </a:lnTo>
                  <a:cubicBezTo>
                    <a:pt x="417407" y="1634130"/>
                    <a:pt x="274244" y="1268581"/>
                    <a:pt x="23708" y="961407"/>
                  </a:cubicBezTo>
                  <a:lnTo>
                    <a:pt x="0" y="935177"/>
                  </a:lnTo>
                  <a:lnTo>
                    <a:pt x="935176" y="0"/>
                  </a:lnTo>
                  <a:lnTo>
                    <a:pt x="937840" y="2803"/>
                  </a:lnTo>
                  <a:cubicBezTo>
                    <a:pt x="1424731" y="541690"/>
                    <a:pt x="1700636" y="1203475"/>
                    <a:pt x="1765555" y="1881646"/>
                  </a:cubicBezTo>
                  <a:lnTo>
                    <a:pt x="1772678" y="2030831"/>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sp>
          <p:nvSpPr>
            <p:cNvPr id="32" name="Freeform: Shape 31">
              <a:extLst>
                <a:ext uri="{FF2B5EF4-FFF2-40B4-BE49-F238E27FC236}">
                  <a16:creationId xmlns="" xmlns:a16="http://schemas.microsoft.com/office/drawing/2014/main" id="{762BE0B4-6E16-4AF9-BFEC-373751CA9B1E}"/>
                </a:ext>
              </a:extLst>
            </p:cNvPr>
            <p:cNvSpPr/>
            <p:nvPr/>
          </p:nvSpPr>
          <p:spPr>
            <a:xfrm rot="13500000">
              <a:off x="7597433" y="1694595"/>
              <a:ext cx="2030832" cy="1772678"/>
            </a:xfrm>
            <a:custGeom>
              <a:avLst/>
              <a:gdLst>
                <a:gd name="connsiteX0" fmla="*/ 2030831 w 2030832"/>
                <a:gd name="connsiteY0" fmla="*/ 1772678 h 1772678"/>
                <a:gd name="connsiteX1" fmla="*/ 1881646 w 2030832"/>
                <a:gd name="connsiteY1" fmla="*/ 1765555 h 1772678"/>
                <a:gd name="connsiteX2" fmla="*/ 2803 w 2030832"/>
                <a:gd name="connsiteY2" fmla="*/ 937840 h 1772678"/>
                <a:gd name="connsiteX3" fmla="*/ 0 w 2030832"/>
                <a:gd name="connsiteY3" fmla="*/ 935176 h 1772678"/>
                <a:gd name="connsiteX4" fmla="*/ 935177 w 2030832"/>
                <a:gd name="connsiteY4" fmla="*/ 0 h 1772678"/>
                <a:gd name="connsiteX5" fmla="*/ 961407 w 2030832"/>
                <a:gd name="connsiteY5" fmla="*/ 23708 h 1772678"/>
                <a:gd name="connsiteX6" fmla="*/ 2008017 w 2030832"/>
                <a:gd name="connsiteY6" fmla="*/ 453199 h 1772678"/>
                <a:gd name="connsiteX7" fmla="*/ 2030832 w 2030832"/>
                <a:gd name="connsiteY7" fmla="*/ 454288 h 1772678"/>
                <a:gd name="connsiteX8" fmla="*/ 2030831 w 2030832"/>
                <a:gd name="connsiteY8" fmla="*/ 1772678 h 1772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0832" h="1772678">
                  <a:moveTo>
                    <a:pt x="2030831" y="1772678"/>
                  </a:moveTo>
                  <a:lnTo>
                    <a:pt x="1881646" y="1765555"/>
                  </a:lnTo>
                  <a:cubicBezTo>
                    <a:pt x="1203475" y="1700636"/>
                    <a:pt x="541690" y="1424731"/>
                    <a:pt x="2803" y="937840"/>
                  </a:cubicBezTo>
                  <a:lnTo>
                    <a:pt x="0" y="935176"/>
                  </a:lnTo>
                  <a:lnTo>
                    <a:pt x="935177" y="0"/>
                  </a:lnTo>
                  <a:lnTo>
                    <a:pt x="961407" y="23708"/>
                  </a:lnTo>
                  <a:cubicBezTo>
                    <a:pt x="1268581" y="274244"/>
                    <a:pt x="1634130" y="417407"/>
                    <a:pt x="2008017" y="453199"/>
                  </a:cubicBezTo>
                  <a:lnTo>
                    <a:pt x="2030832" y="454288"/>
                  </a:lnTo>
                  <a:lnTo>
                    <a:pt x="2030831" y="1772678"/>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sp>
          <p:nvSpPr>
            <p:cNvPr id="17" name="Freeform: Shape 16">
              <a:extLst>
                <a:ext uri="{FF2B5EF4-FFF2-40B4-BE49-F238E27FC236}">
                  <a16:creationId xmlns="" xmlns:a16="http://schemas.microsoft.com/office/drawing/2014/main" id="{098F2DF5-0F67-4DB6-9C0F-854E9A4B076A}"/>
                </a:ext>
              </a:extLst>
            </p:cNvPr>
            <p:cNvSpPr/>
            <p:nvPr/>
          </p:nvSpPr>
          <p:spPr>
            <a:xfrm rot="13500000">
              <a:off x="2563734" y="3390728"/>
              <a:ext cx="2030832" cy="1772678"/>
            </a:xfrm>
            <a:custGeom>
              <a:avLst/>
              <a:gdLst>
                <a:gd name="connsiteX0" fmla="*/ 2030832 w 2030832"/>
                <a:gd name="connsiteY0" fmla="*/ 837502 h 1772678"/>
                <a:gd name="connsiteX1" fmla="*/ 1095655 w 2030832"/>
                <a:gd name="connsiteY1" fmla="*/ 1772678 h 1772678"/>
                <a:gd name="connsiteX2" fmla="*/ 1069425 w 2030832"/>
                <a:gd name="connsiteY2" fmla="*/ 1748970 h 1772678"/>
                <a:gd name="connsiteX3" fmla="*/ 22815 w 2030832"/>
                <a:gd name="connsiteY3" fmla="*/ 1319479 h 1772678"/>
                <a:gd name="connsiteX4" fmla="*/ 0 w 2030832"/>
                <a:gd name="connsiteY4" fmla="*/ 1318390 h 1772678"/>
                <a:gd name="connsiteX5" fmla="*/ 0 w 2030832"/>
                <a:gd name="connsiteY5" fmla="*/ 0 h 1772678"/>
                <a:gd name="connsiteX6" fmla="*/ 149186 w 2030832"/>
                <a:gd name="connsiteY6" fmla="*/ 7123 h 1772678"/>
                <a:gd name="connsiteX7" fmla="*/ 2028029 w 2030832"/>
                <a:gd name="connsiteY7" fmla="*/ 834838 h 1772678"/>
                <a:gd name="connsiteX8" fmla="*/ 2030832 w 2030832"/>
                <a:gd name="connsiteY8" fmla="*/ 837502 h 1772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0832" h="1772678">
                  <a:moveTo>
                    <a:pt x="2030832" y="837502"/>
                  </a:moveTo>
                  <a:lnTo>
                    <a:pt x="1095655" y="1772678"/>
                  </a:lnTo>
                  <a:lnTo>
                    <a:pt x="1069425" y="1748970"/>
                  </a:lnTo>
                  <a:cubicBezTo>
                    <a:pt x="762251" y="1498434"/>
                    <a:pt x="396702" y="1355270"/>
                    <a:pt x="22815" y="1319479"/>
                  </a:cubicBezTo>
                  <a:lnTo>
                    <a:pt x="0" y="1318390"/>
                  </a:lnTo>
                  <a:lnTo>
                    <a:pt x="0" y="0"/>
                  </a:lnTo>
                  <a:lnTo>
                    <a:pt x="149186" y="7123"/>
                  </a:lnTo>
                  <a:cubicBezTo>
                    <a:pt x="827357" y="72042"/>
                    <a:pt x="1489142" y="347947"/>
                    <a:pt x="2028029" y="834838"/>
                  </a:cubicBezTo>
                  <a:lnTo>
                    <a:pt x="2030832" y="837502"/>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sp>
          <p:nvSpPr>
            <p:cNvPr id="13" name="Freeform: Shape 12">
              <a:extLst>
                <a:ext uri="{FF2B5EF4-FFF2-40B4-BE49-F238E27FC236}">
                  <a16:creationId xmlns="" xmlns:a16="http://schemas.microsoft.com/office/drawing/2014/main" id="{AC0F0B22-56E4-446D-AA33-816835BBF38E}"/>
                </a:ext>
              </a:extLst>
            </p:cNvPr>
            <p:cNvSpPr/>
            <p:nvPr/>
          </p:nvSpPr>
          <p:spPr>
            <a:xfrm rot="13500000">
              <a:off x="7726511" y="3261650"/>
              <a:ext cx="1772677" cy="2030832"/>
            </a:xfrm>
            <a:custGeom>
              <a:avLst/>
              <a:gdLst>
                <a:gd name="connsiteX0" fmla="*/ 1772677 w 1772677"/>
                <a:gd name="connsiteY0" fmla="*/ 1095655 h 2030832"/>
                <a:gd name="connsiteX1" fmla="*/ 837501 w 1772677"/>
                <a:gd name="connsiteY1" fmla="*/ 2030832 h 2030832"/>
                <a:gd name="connsiteX2" fmla="*/ 834837 w 1772677"/>
                <a:gd name="connsiteY2" fmla="*/ 2028029 h 2030832"/>
                <a:gd name="connsiteX3" fmla="*/ 7122 w 1772677"/>
                <a:gd name="connsiteY3" fmla="*/ 149186 h 2030832"/>
                <a:gd name="connsiteX4" fmla="*/ 0 w 1772677"/>
                <a:gd name="connsiteY4" fmla="*/ 0 h 2030832"/>
                <a:gd name="connsiteX5" fmla="*/ 1318389 w 1772677"/>
                <a:gd name="connsiteY5" fmla="*/ 0 h 2030832"/>
                <a:gd name="connsiteX6" fmla="*/ 1319478 w 1772677"/>
                <a:gd name="connsiteY6" fmla="*/ 22815 h 2030832"/>
                <a:gd name="connsiteX7" fmla="*/ 1748969 w 1772677"/>
                <a:gd name="connsiteY7" fmla="*/ 1069425 h 2030832"/>
                <a:gd name="connsiteX8" fmla="*/ 1772677 w 1772677"/>
                <a:gd name="connsiteY8" fmla="*/ 1095655 h 20308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72677" h="2030832">
                  <a:moveTo>
                    <a:pt x="1772677" y="1095655"/>
                  </a:moveTo>
                  <a:lnTo>
                    <a:pt x="837501" y="2030832"/>
                  </a:lnTo>
                  <a:lnTo>
                    <a:pt x="834837" y="2028029"/>
                  </a:lnTo>
                  <a:cubicBezTo>
                    <a:pt x="347946" y="1489142"/>
                    <a:pt x="72041" y="827357"/>
                    <a:pt x="7122" y="149186"/>
                  </a:cubicBezTo>
                  <a:lnTo>
                    <a:pt x="0" y="0"/>
                  </a:lnTo>
                  <a:lnTo>
                    <a:pt x="1318389" y="0"/>
                  </a:lnTo>
                  <a:lnTo>
                    <a:pt x="1319478" y="22815"/>
                  </a:lnTo>
                  <a:cubicBezTo>
                    <a:pt x="1355269" y="396702"/>
                    <a:pt x="1498433" y="762251"/>
                    <a:pt x="1748969" y="1069425"/>
                  </a:cubicBezTo>
                  <a:lnTo>
                    <a:pt x="1772677" y="1095655"/>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sp>
          <p:nvSpPr>
            <p:cNvPr id="11" name="Freeform: Shape 10">
              <a:extLst>
                <a:ext uri="{FF2B5EF4-FFF2-40B4-BE49-F238E27FC236}">
                  <a16:creationId xmlns="" xmlns:a16="http://schemas.microsoft.com/office/drawing/2014/main" id="{FB22AA66-C5EB-4D41-B7F1-CE052966BBD9}"/>
                </a:ext>
              </a:extLst>
            </p:cNvPr>
            <p:cNvSpPr/>
            <p:nvPr/>
          </p:nvSpPr>
          <p:spPr>
            <a:xfrm rot="13500000">
              <a:off x="4232518" y="5059510"/>
              <a:ext cx="2030831" cy="1772678"/>
            </a:xfrm>
            <a:custGeom>
              <a:avLst/>
              <a:gdLst>
                <a:gd name="connsiteX0" fmla="*/ 2030830 w 2030831"/>
                <a:gd name="connsiteY0" fmla="*/ 1318391 h 1772678"/>
                <a:gd name="connsiteX1" fmla="*/ 2008016 w 2030831"/>
                <a:gd name="connsiteY1" fmla="*/ 1319479 h 1772678"/>
                <a:gd name="connsiteX2" fmla="*/ 961406 w 2030831"/>
                <a:gd name="connsiteY2" fmla="*/ 1748970 h 1772678"/>
                <a:gd name="connsiteX3" fmla="*/ 935176 w 2030831"/>
                <a:gd name="connsiteY3" fmla="*/ 1772678 h 1772678"/>
                <a:gd name="connsiteX4" fmla="*/ 0 w 2030831"/>
                <a:gd name="connsiteY4" fmla="*/ 837502 h 1772678"/>
                <a:gd name="connsiteX5" fmla="*/ 2802 w 2030831"/>
                <a:gd name="connsiteY5" fmla="*/ 834838 h 1772678"/>
                <a:gd name="connsiteX6" fmla="*/ 1881645 w 2030831"/>
                <a:gd name="connsiteY6" fmla="*/ 7123 h 1772678"/>
                <a:gd name="connsiteX7" fmla="*/ 2030831 w 2030831"/>
                <a:gd name="connsiteY7" fmla="*/ 0 h 1772678"/>
                <a:gd name="connsiteX8" fmla="*/ 2030830 w 2030831"/>
                <a:gd name="connsiteY8" fmla="*/ 1318391 h 17726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030831" h="1772678">
                  <a:moveTo>
                    <a:pt x="2030830" y="1318391"/>
                  </a:moveTo>
                  <a:lnTo>
                    <a:pt x="2008016" y="1319479"/>
                  </a:lnTo>
                  <a:cubicBezTo>
                    <a:pt x="1634129" y="1355270"/>
                    <a:pt x="1268581" y="1498434"/>
                    <a:pt x="961406" y="1748970"/>
                  </a:cubicBezTo>
                  <a:lnTo>
                    <a:pt x="935176" y="1772678"/>
                  </a:lnTo>
                  <a:lnTo>
                    <a:pt x="0" y="837502"/>
                  </a:lnTo>
                  <a:lnTo>
                    <a:pt x="2802" y="834838"/>
                  </a:lnTo>
                  <a:cubicBezTo>
                    <a:pt x="541689" y="347947"/>
                    <a:pt x="1203474" y="72042"/>
                    <a:pt x="1881645" y="7123"/>
                  </a:cubicBezTo>
                  <a:lnTo>
                    <a:pt x="2030831" y="0"/>
                  </a:lnTo>
                  <a:lnTo>
                    <a:pt x="2030830" y="1318391"/>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sp>
          <p:nvSpPr>
            <p:cNvPr id="10" name="Freeform: Shape 9">
              <a:extLst>
                <a:ext uri="{FF2B5EF4-FFF2-40B4-BE49-F238E27FC236}">
                  <a16:creationId xmlns="" xmlns:a16="http://schemas.microsoft.com/office/drawing/2014/main" id="{80968A3B-1B6A-4C01-8B59-C2A229C180BA}"/>
                </a:ext>
              </a:extLst>
            </p:cNvPr>
            <p:cNvSpPr/>
            <p:nvPr/>
          </p:nvSpPr>
          <p:spPr>
            <a:xfrm rot="13500000">
              <a:off x="6057728" y="4930434"/>
              <a:ext cx="1772677" cy="2030830"/>
            </a:xfrm>
            <a:custGeom>
              <a:avLst/>
              <a:gdLst>
                <a:gd name="connsiteX0" fmla="*/ 1318390 w 1772677"/>
                <a:gd name="connsiteY0" fmla="*/ 2030830 h 2030830"/>
                <a:gd name="connsiteX1" fmla="*/ 0 w 1772677"/>
                <a:gd name="connsiteY1" fmla="*/ 2030830 h 2030830"/>
                <a:gd name="connsiteX2" fmla="*/ 7122 w 1772677"/>
                <a:gd name="connsiteY2" fmla="*/ 1881645 h 2030830"/>
                <a:gd name="connsiteX3" fmla="*/ 834837 w 1772677"/>
                <a:gd name="connsiteY3" fmla="*/ 2802 h 2030830"/>
                <a:gd name="connsiteX4" fmla="*/ 837501 w 1772677"/>
                <a:gd name="connsiteY4" fmla="*/ 0 h 2030830"/>
                <a:gd name="connsiteX5" fmla="*/ 1772677 w 1772677"/>
                <a:gd name="connsiteY5" fmla="*/ 935176 h 2030830"/>
                <a:gd name="connsiteX6" fmla="*/ 1748969 w 1772677"/>
                <a:gd name="connsiteY6" fmla="*/ 961406 h 2030830"/>
                <a:gd name="connsiteX7" fmla="*/ 1319478 w 1772677"/>
                <a:gd name="connsiteY7" fmla="*/ 2008016 h 2030830"/>
                <a:gd name="connsiteX8" fmla="*/ 1318390 w 1772677"/>
                <a:gd name="connsiteY8" fmla="*/ 2030830 h 2030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772677" h="2030830">
                  <a:moveTo>
                    <a:pt x="1318390" y="2030830"/>
                  </a:moveTo>
                  <a:lnTo>
                    <a:pt x="0" y="2030830"/>
                  </a:lnTo>
                  <a:lnTo>
                    <a:pt x="7122" y="1881645"/>
                  </a:lnTo>
                  <a:cubicBezTo>
                    <a:pt x="72041" y="1203474"/>
                    <a:pt x="347946" y="541689"/>
                    <a:pt x="834837" y="2802"/>
                  </a:cubicBezTo>
                  <a:lnTo>
                    <a:pt x="837501" y="0"/>
                  </a:lnTo>
                  <a:lnTo>
                    <a:pt x="1772677" y="935176"/>
                  </a:lnTo>
                  <a:lnTo>
                    <a:pt x="1748969" y="961406"/>
                  </a:lnTo>
                  <a:cubicBezTo>
                    <a:pt x="1498433" y="1268581"/>
                    <a:pt x="1355269" y="1634129"/>
                    <a:pt x="1319478" y="2008016"/>
                  </a:cubicBezTo>
                  <a:lnTo>
                    <a:pt x="1318390" y="2030830"/>
                  </a:lnTo>
                  <a:close/>
                </a:path>
              </a:pathLst>
            </a:custGeom>
            <a:grpFill/>
            <a:sp3d extrusionH="304800"/>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pl-PL"/>
            </a:p>
          </p:txBody>
        </p:sp>
      </p:grpSp>
      <p:sp>
        <p:nvSpPr>
          <p:cNvPr id="65" name="Block Arc 64">
            <a:extLst>
              <a:ext uri="{FF2B5EF4-FFF2-40B4-BE49-F238E27FC236}">
                <a16:creationId xmlns="" xmlns:a16="http://schemas.microsoft.com/office/drawing/2014/main" id="{D7D0F34B-55EB-43C3-A068-95869645ACE0}"/>
              </a:ext>
            </a:extLst>
          </p:cNvPr>
          <p:cNvSpPr/>
          <p:nvPr/>
        </p:nvSpPr>
        <p:spPr>
          <a:xfrm>
            <a:off x="1591056" y="-2362200"/>
            <a:ext cx="9009888" cy="9009888"/>
          </a:xfrm>
          <a:prstGeom prst="blockArc">
            <a:avLst>
              <a:gd name="adj1" fmla="val 19199527"/>
              <a:gd name="adj2" fmla="val 13185132"/>
              <a:gd name="adj3" fmla="val 3446"/>
            </a:avLst>
          </a:prstGeom>
          <a:gradFill flip="none" rotWithShape="1">
            <a:gsLst>
              <a:gs pos="0">
                <a:schemeClr val="accent3">
                  <a:lumMod val="40000"/>
                  <a:lumOff val="60000"/>
                </a:schemeClr>
              </a:gs>
              <a:gs pos="46000">
                <a:schemeClr val="accent3">
                  <a:lumMod val="95000"/>
                  <a:lumOff val="5000"/>
                </a:schemeClr>
              </a:gs>
              <a:gs pos="100000">
                <a:schemeClr val="accent3">
                  <a:lumMod val="60000"/>
                </a:schemeClr>
              </a:gs>
            </a:gsLst>
            <a:path path="circle">
              <a:fillToRect l="50000" t="130000" r="50000" b="-30000"/>
            </a:path>
            <a:tileRect/>
          </a:gradFill>
          <a:ln>
            <a:noFill/>
          </a:ln>
          <a:scene3d>
            <a:camera prst="perspectiveRelaxedModerately" fov="3300000">
              <a:rot lat="19500000" lon="0" rev="0"/>
            </a:camera>
            <a:lightRig rig="three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solidFill>
                <a:schemeClr val="tx1"/>
              </a:solidFill>
            </a:endParaRPr>
          </a:p>
        </p:txBody>
      </p:sp>
      <p:sp>
        <p:nvSpPr>
          <p:cNvPr id="82" name="TextBox 81">
            <a:extLst>
              <a:ext uri="{FF2B5EF4-FFF2-40B4-BE49-F238E27FC236}">
                <a16:creationId xmlns="" xmlns:a16="http://schemas.microsoft.com/office/drawing/2014/main" id="{262FE061-0010-4428-8AAB-599FFC18EE86}"/>
              </a:ext>
            </a:extLst>
          </p:cNvPr>
          <p:cNvSpPr txBox="1"/>
          <p:nvPr/>
        </p:nvSpPr>
        <p:spPr>
          <a:xfrm rot="18291407">
            <a:off x="2338381" y="1117656"/>
            <a:ext cx="1342446" cy="830997"/>
          </a:xfrm>
          <a:prstGeom prst="rect">
            <a:avLst/>
          </a:prstGeom>
          <a:noFill/>
        </p:spPr>
        <p:txBody>
          <a:bodyPr wrap="square" rtlCol="0">
            <a:spAutoFit/>
          </a:bodyPr>
          <a:lstStyle/>
          <a:p>
            <a:r>
              <a:rPr lang="en-US" sz="2400" dirty="0" smtClean="0"/>
              <a:t>Initialize the chat</a:t>
            </a:r>
            <a:endParaRPr lang="pl-PL" sz="2400" dirty="0"/>
          </a:p>
        </p:txBody>
      </p:sp>
      <p:sp>
        <p:nvSpPr>
          <p:cNvPr id="83" name="TextBox 82">
            <a:extLst>
              <a:ext uri="{FF2B5EF4-FFF2-40B4-BE49-F238E27FC236}">
                <a16:creationId xmlns="" xmlns:a16="http://schemas.microsoft.com/office/drawing/2014/main" id="{962662FB-16AB-46FB-8878-BA9674F3891F}"/>
              </a:ext>
            </a:extLst>
          </p:cNvPr>
          <p:cNvSpPr txBox="1"/>
          <p:nvPr/>
        </p:nvSpPr>
        <p:spPr>
          <a:xfrm rot="4078093">
            <a:off x="1924706" y="3548720"/>
            <a:ext cx="1800045" cy="461665"/>
          </a:xfrm>
          <a:prstGeom prst="rect">
            <a:avLst/>
          </a:prstGeom>
          <a:noFill/>
        </p:spPr>
        <p:txBody>
          <a:bodyPr wrap="none" rtlCol="0">
            <a:spAutoFit/>
          </a:bodyPr>
          <a:lstStyle/>
          <a:p>
            <a:r>
              <a:rPr lang="en-US" sz="2400" dirty="0" smtClean="0"/>
              <a:t>Authenticate</a:t>
            </a:r>
            <a:endParaRPr lang="pl-PL" sz="2400" dirty="0"/>
          </a:p>
        </p:txBody>
      </p:sp>
      <p:sp>
        <p:nvSpPr>
          <p:cNvPr id="84" name="TextBox 83">
            <a:extLst>
              <a:ext uri="{FF2B5EF4-FFF2-40B4-BE49-F238E27FC236}">
                <a16:creationId xmlns="" xmlns:a16="http://schemas.microsoft.com/office/drawing/2014/main" id="{5A71D4AA-A160-48C0-B694-FDC54AEB698F}"/>
              </a:ext>
            </a:extLst>
          </p:cNvPr>
          <p:cNvSpPr txBox="1"/>
          <p:nvPr/>
        </p:nvSpPr>
        <p:spPr>
          <a:xfrm rot="1378118">
            <a:off x="3642445" y="5311092"/>
            <a:ext cx="1741439" cy="830997"/>
          </a:xfrm>
          <a:prstGeom prst="rect">
            <a:avLst/>
          </a:prstGeom>
          <a:noFill/>
        </p:spPr>
        <p:txBody>
          <a:bodyPr wrap="none" rtlCol="0">
            <a:spAutoFit/>
          </a:bodyPr>
          <a:lstStyle/>
          <a:p>
            <a:r>
              <a:rPr lang="en-US" sz="2400" dirty="0"/>
              <a:t> </a:t>
            </a:r>
            <a:r>
              <a:rPr lang="en-US" sz="2400" dirty="0" smtClean="0"/>
              <a:t>   </a:t>
            </a:r>
            <a:r>
              <a:rPr lang="en-US" sz="2400" dirty="0" err="1" smtClean="0"/>
              <a:t>Cheque</a:t>
            </a:r>
            <a:r>
              <a:rPr lang="en-US" sz="2400" dirty="0" smtClean="0"/>
              <a:t> </a:t>
            </a:r>
          </a:p>
          <a:p>
            <a:r>
              <a:rPr lang="en-US" sz="2400" dirty="0" smtClean="0"/>
              <a:t>Transactions</a:t>
            </a:r>
            <a:endParaRPr lang="pl-PL" sz="2400" dirty="0"/>
          </a:p>
        </p:txBody>
      </p:sp>
      <p:sp>
        <p:nvSpPr>
          <p:cNvPr id="85" name="TextBox 84">
            <a:extLst>
              <a:ext uri="{FF2B5EF4-FFF2-40B4-BE49-F238E27FC236}">
                <a16:creationId xmlns="" xmlns:a16="http://schemas.microsoft.com/office/drawing/2014/main" id="{B0CDE566-4DE6-452D-8A1D-7EB97CFE5AF9}"/>
              </a:ext>
            </a:extLst>
          </p:cNvPr>
          <p:cNvSpPr txBox="1"/>
          <p:nvPr/>
        </p:nvSpPr>
        <p:spPr>
          <a:xfrm rot="20133094">
            <a:off x="6691746" y="5289780"/>
            <a:ext cx="2210990" cy="707886"/>
          </a:xfrm>
          <a:prstGeom prst="rect">
            <a:avLst/>
          </a:prstGeom>
          <a:noFill/>
        </p:spPr>
        <p:txBody>
          <a:bodyPr wrap="none" rtlCol="0">
            <a:spAutoFit/>
          </a:bodyPr>
          <a:lstStyle/>
          <a:p>
            <a:r>
              <a:rPr lang="en-US" sz="2400" dirty="0" smtClean="0"/>
              <a:t>Invoice Analyzer</a:t>
            </a:r>
          </a:p>
          <a:p>
            <a:pPr algn="ctr"/>
            <a:r>
              <a:rPr lang="en-US" sz="1600" dirty="0" smtClean="0"/>
              <a:t>JUST BY DESCRIBINGkl1</a:t>
            </a:r>
            <a:endParaRPr lang="pl-PL" sz="2400" dirty="0"/>
          </a:p>
        </p:txBody>
      </p:sp>
      <p:sp>
        <p:nvSpPr>
          <p:cNvPr id="86" name="TextBox 85">
            <a:extLst>
              <a:ext uri="{FF2B5EF4-FFF2-40B4-BE49-F238E27FC236}">
                <a16:creationId xmlns="" xmlns:a16="http://schemas.microsoft.com/office/drawing/2014/main" id="{1E59A011-9D8C-47C0-886B-98448D75225D}"/>
              </a:ext>
            </a:extLst>
          </p:cNvPr>
          <p:cNvSpPr txBox="1"/>
          <p:nvPr/>
        </p:nvSpPr>
        <p:spPr>
          <a:xfrm rot="17568299">
            <a:off x="8976079" y="3515502"/>
            <a:ext cx="997187" cy="461665"/>
          </a:xfrm>
          <a:prstGeom prst="rect">
            <a:avLst/>
          </a:prstGeom>
          <a:noFill/>
        </p:spPr>
        <p:txBody>
          <a:bodyPr wrap="square" rtlCol="0">
            <a:spAutoFit/>
          </a:bodyPr>
          <a:lstStyle/>
          <a:p>
            <a:r>
              <a:rPr lang="en-US" sz="2400" dirty="0" smtClean="0"/>
              <a:t>FAQ’S</a:t>
            </a:r>
            <a:endParaRPr lang="pl-PL" sz="2400" dirty="0"/>
          </a:p>
        </p:txBody>
      </p:sp>
      <p:sp>
        <p:nvSpPr>
          <p:cNvPr id="87" name="TextBox 86">
            <a:extLst>
              <a:ext uri="{FF2B5EF4-FFF2-40B4-BE49-F238E27FC236}">
                <a16:creationId xmlns="" xmlns:a16="http://schemas.microsoft.com/office/drawing/2014/main" id="{008A5687-DC52-4979-9E5C-B5EA5E5351A9}"/>
              </a:ext>
            </a:extLst>
          </p:cNvPr>
          <p:cNvSpPr txBox="1"/>
          <p:nvPr/>
        </p:nvSpPr>
        <p:spPr>
          <a:xfrm rot="3426132">
            <a:off x="8567608" y="1470640"/>
            <a:ext cx="1247329" cy="461665"/>
          </a:xfrm>
          <a:prstGeom prst="rect">
            <a:avLst/>
          </a:prstGeom>
          <a:noFill/>
        </p:spPr>
        <p:txBody>
          <a:bodyPr wrap="none" rtlCol="0">
            <a:spAutoFit/>
          </a:bodyPr>
          <a:lstStyle/>
          <a:p>
            <a:r>
              <a:rPr lang="en-US" sz="2400" dirty="0" smtClean="0"/>
              <a:t>Rewards</a:t>
            </a:r>
            <a:endParaRPr lang="pl-PL" sz="2400" dirty="0"/>
          </a:p>
        </p:txBody>
      </p:sp>
      <p:sp>
        <p:nvSpPr>
          <p:cNvPr id="88" name="Oval 87">
            <a:extLst>
              <a:ext uri="{FF2B5EF4-FFF2-40B4-BE49-F238E27FC236}">
                <a16:creationId xmlns="" xmlns:a16="http://schemas.microsoft.com/office/drawing/2014/main" id="{E94275D3-37F2-456E-B6F2-AF8409DB585B}"/>
              </a:ext>
            </a:extLst>
          </p:cNvPr>
          <p:cNvSpPr/>
          <p:nvPr/>
        </p:nvSpPr>
        <p:spPr>
          <a:xfrm>
            <a:off x="4993379" y="1114472"/>
            <a:ext cx="2205243" cy="2205243"/>
          </a:xfrm>
          <a:prstGeom prst="ellipse">
            <a:avLst/>
          </a:prstGeom>
          <a:gradFill>
            <a:gsLst>
              <a:gs pos="0">
                <a:schemeClr val="accent3">
                  <a:lumMod val="40000"/>
                  <a:lumOff val="60000"/>
                </a:schemeClr>
              </a:gs>
              <a:gs pos="53000">
                <a:schemeClr val="accent3">
                  <a:lumMod val="95000"/>
                  <a:lumOff val="5000"/>
                </a:schemeClr>
              </a:gs>
              <a:gs pos="100000">
                <a:schemeClr val="accent3">
                  <a:lumMod val="60000"/>
                </a:schemeClr>
              </a:gs>
            </a:gsLst>
            <a:path path="circle">
              <a:fillToRect l="50000" t="130000" r="50000" b="-30000"/>
            </a:path>
          </a:gradFill>
          <a:ln>
            <a:noFill/>
          </a:ln>
          <a:effectLst>
            <a:outerShdw blurRad="673100" dist="520700" dir="5040000" sx="36000" sy="36000" rotWithShape="0">
              <a:prstClr val="black">
                <a:alpha val="51000"/>
              </a:prstClr>
            </a:outerShdw>
          </a:effectLst>
          <a:scene3d>
            <a:camera prst="orthographicFront">
              <a:rot lat="300000" lon="0" rev="0"/>
            </a:camera>
            <a:lightRig rig="threePt" dir="t"/>
          </a:scene3d>
          <a:sp3d prstMaterial="clear">
            <a:bevelT w="1104900" h="1104900"/>
            <a:bevelB w="1104900" h="11049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90" name="TextBox 89">
            <a:extLst>
              <a:ext uri="{FF2B5EF4-FFF2-40B4-BE49-F238E27FC236}">
                <a16:creationId xmlns="" xmlns:a16="http://schemas.microsoft.com/office/drawing/2014/main" id="{BB34466A-3A0B-4B55-B44F-687FBDC1C876}"/>
              </a:ext>
            </a:extLst>
          </p:cNvPr>
          <p:cNvSpPr txBox="1"/>
          <p:nvPr/>
        </p:nvSpPr>
        <p:spPr>
          <a:xfrm>
            <a:off x="1306347" y="139288"/>
            <a:ext cx="1194558" cy="584775"/>
          </a:xfrm>
          <a:prstGeom prst="rect">
            <a:avLst/>
          </a:prstGeom>
          <a:noFill/>
        </p:spPr>
        <p:txBody>
          <a:bodyPr wrap="none" rtlCol="0">
            <a:spAutoFit/>
          </a:bodyPr>
          <a:lstStyle/>
          <a:p>
            <a:r>
              <a:rPr lang="en-US" sz="3200" b="1" dirty="0" smtClean="0">
                <a:solidFill>
                  <a:schemeClr val="bg1">
                    <a:lumMod val="65000"/>
                  </a:schemeClr>
                </a:solidFill>
              </a:rPr>
              <a:t>Log In</a:t>
            </a:r>
            <a:endParaRPr lang="pl-PL" sz="3200" b="1" dirty="0">
              <a:solidFill>
                <a:schemeClr val="bg1">
                  <a:lumMod val="65000"/>
                </a:schemeClr>
              </a:solidFill>
            </a:endParaRPr>
          </a:p>
        </p:txBody>
      </p:sp>
      <p:sp>
        <p:nvSpPr>
          <p:cNvPr id="91" name="TextBox 90">
            <a:extLst>
              <a:ext uri="{FF2B5EF4-FFF2-40B4-BE49-F238E27FC236}">
                <a16:creationId xmlns="" xmlns:a16="http://schemas.microsoft.com/office/drawing/2014/main" id="{F1B54352-8BDC-480B-8C0B-56697788FA92}"/>
              </a:ext>
            </a:extLst>
          </p:cNvPr>
          <p:cNvSpPr txBox="1"/>
          <p:nvPr/>
        </p:nvSpPr>
        <p:spPr>
          <a:xfrm>
            <a:off x="9283328" y="50444"/>
            <a:ext cx="1346844" cy="584775"/>
          </a:xfrm>
          <a:prstGeom prst="rect">
            <a:avLst/>
          </a:prstGeom>
          <a:noFill/>
        </p:spPr>
        <p:txBody>
          <a:bodyPr wrap="none" rtlCol="0">
            <a:spAutoFit/>
          </a:bodyPr>
          <a:lstStyle/>
          <a:p>
            <a:r>
              <a:rPr lang="en-US" sz="3200" b="1" dirty="0" smtClean="0">
                <a:solidFill>
                  <a:schemeClr val="bg1">
                    <a:lumMod val="65000"/>
                  </a:schemeClr>
                </a:solidFill>
              </a:rPr>
              <a:t>Log off</a:t>
            </a:r>
            <a:endParaRPr lang="pl-PL" sz="3200" b="1" dirty="0">
              <a:solidFill>
                <a:schemeClr val="bg1">
                  <a:lumMod val="65000"/>
                </a:schemeClr>
              </a:solidFill>
            </a:endParaRPr>
          </a:p>
        </p:txBody>
      </p:sp>
      <p:sp>
        <p:nvSpPr>
          <p:cNvPr id="2" name="Isosceles Triangle 1">
            <a:extLst>
              <a:ext uri="{FF2B5EF4-FFF2-40B4-BE49-F238E27FC236}">
                <a16:creationId xmlns="" xmlns:a16="http://schemas.microsoft.com/office/drawing/2014/main" id="{93DE9F63-3A3C-41EF-89E1-FE37937528AB}"/>
              </a:ext>
            </a:extLst>
          </p:cNvPr>
          <p:cNvSpPr/>
          <p:nvPr/>
        </p:nvSpPr>
        <p:spPr>
          <a:xfrm rot="18700047">
            <a:off x="8532845" y="-20394"/>
            <a:ext cx="605944" cy="700716"/>
          </a:xfrm>
          <a:prstGeom prst="triangle">
            <a:avLst>
              <a:gd name="adj" fmla="val 18379"/>
            </a:avLst>
          </a:prstGeom>
          <a:gradFill>
            <a:gsLst>
              <a:gs pos="0">
                <a:schemeClr val="accent3">
                  <a:lumMod val="40000"/>
                  <a:lumOff val="60000"/>
                </a:schemeClr>
              </a:gs>
              <a:gs pos="46000">
                <a:schemeClr val="accent3">
                  <a:lumMod val="95000"/>
                  <a:lumOff val="5000"/>
                </a:schemeClr>
              </a:gs>
              <a:gs pos="100000">
                <a:schemeClr val="accent3">
                  <a:lumMod val="60000"/>
                </a:schemeClr>
              </a:gs>
            </a:gsLst>
            <a:path path="circle">
              <a:fillToRect l="50000" t="130000" r="50000" b="-30000"/>
            </a:path>
          </a:gradFill>
          <a:ln>
            <a:noFill/>
          </a:ln>
          <a:scene3d>
            <a:camera prst="perspectiveRelaxedModerately" fov="3300000"/>
            <a:lightRig rig="twoPt" dir="t"/>
          </a:scene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a:p>
        </p:txBody>
      </p:sp>
      <p:sp>
        <p:nvSpPr>
          <p:cNvPr id="27" name="AutoShape 59"/>
          <p:cNvSpPr>
            <a:spLocks/>
          </p:cNvSpPr>
          <p:nvPr/>
        </p:nvSpPr>
        <p:spPr bwMode="auto">
          <a:xfrm>
            <a:off x="3489727" y="1701472"/>
            <a:ext cx="488901" cy="488067"/>
          </a:xfrm>
          <a:custGeom>
            <a:avLst/>
            <a:gdLst>
              <a:gd name="T0" fmla="+- 0 10794 23"/>
              <a:gd name="T1" fmla="*/ T0 w 21543"/>
              <a:gd name="T2" fmla="*/ 10800 h 21600"/>
              <a:gd name="T3" fmla="+- 0 10794 23"/>
              <a:gd name="T4" fmla="*/ T3 w 21543"/>
              <a:gd name="T5" fmla="*/ 10800 h 21600"/>
              <a:gd name="T6" fmla="+- 0 10794 23"/>
              <a:gd name="T7" fmla="*/ T6 w 21543"/>
              <a:gd name="T8" fmla="*/ 10800 h 21600"/>
              <a:gd name="T9" fmla="+- 0 10794 23"/>
              <a:gd name="T10" fmla="*/ T9 w 21543"/>
              <a:gd name="T11" fmla="*/ 10800 h 21600"/>
            </a:gdLst>
            <a:ahLst/>
            <a:cxnLst>
              <a:cxn ang="0">
                <a:pos x="T1" y="T2"/>
              </a:cxn>
              <a:cxn ang="0">
                <a:pos x="T4" y="T5"/>
              </a:cxn>
              <a:cxn ang="0">
                <a:pos x="T7" y="T8"/>
              </a:cxn>
              <a:cxn ang="0">
                <a:pos x="T10" y="T11"/>
              </a:cxn>
            </a:cxnLst>
            <a:rect l="0" t="0" r="r" b="b"/>
            <a:pathLst>
              <a:path w="21543" h="2160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chemeClr val="bg1"/>
          </a:solidFill>
          <a:ln w="12700" cap="flat" cmpd="sng">
            <a:solidFill>
              <a:schemeClr val="bg1"/>
            </a:solidFill>
            <a:prstDash val="solid"/>
            <a:miter lim="0"/>
            <a:headEnd/>
            <a:tailEnd/>
          </a:ln>
          <a:effectLst/>
          <a:extLst/>
        </p:spPr>
        <p:txBody>
          <a:bodyPr lIns="50800" tIns="50800" rIns="50800" bIns="50800" anchor="ctr"/>
          <a:lstStyle/>
          <a:p>
            <a:pPr defTabSz="609585"/>
            <a:endParaRPr lang="en-US" sz="4000" dirty="0">
              <a:solidFill>
                <a:schemeClr val="bg1"/>
              </a:solidFill>
              <a:effectLst>
                <a:outerShdw blurRad="38100" dist="38100" dir="2700000" algn="tl">
                  <a:srgbClr val="000000"/>
                </a:outerShdw>
              </a:effectLst>
            </a:endParaRPr>
          </a:p>
        </p:txBody>
      </p:sp>
      <p:grpSp>
        <p:nvGrpSpPr>
          <p:cNvPr id="28" name="Group 27"/>
          <p:cNvGrpSpPr/>
          <p:nvPr/>
        </p:nvGrpSpPr>
        <p:grpSpPr>
          <a:xfrm>
            <a:off x="3441065" y="3158190"/>
            <a:ext cx="488901" cy="488067"/>
            <a:chOff x="2164728" y="1071199"/>
            <a:chExt cx="488901" cy="488067"/>
          </a:xfrm>
          <a:solidFill>
            <a:schemeClr val="bg1"/>
          </a:solidFill>
        </p:grpSpPr>
        <p:sp>
          <p:nvSpPr>
            <p:cNvPr id="29" name="AutoShape 128"/>
            <p:cNvSpPr>
              <a:spLocks/>
            </p:cNvSpPr>
            <p:nvPr/>
          </p:nvSpPr>
          <p:spPr bwMode="auto">
            <a:xfrm>
              <a:off x="2164728" y="1071199"/>
              <a:ext cx="488901" cy="4880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850" y="12150"/>
                  </a:moveTo>
                  <a:cubicBezTo>
                    <a:pt x="13851" y="12150"/>
                    <a:pt x="12926" y="11859"/>
                    <a:pt x="12124" y="11386"/>
                  </a:cubicBezTo>
                  <a:lnTo>
                    <a:pt x="11892" y="11618"/>
                  </a:lnTo>
                  <a:lnTo>
                    <a:pt x="11132" y="12377"/>
                  </a:lnTo>
                  <a:lnTo>
                    <a:pt x="9846" y="13663"/>
                  </a:lnTo>
                  <a:cubicBezTo>
                    <a:pt x="9593" y="13916"/>
                    <a:pt x="9451" y="14260"/>
                    <a:pt x="9451" y="14617"/>
                  </a:cubicBezTo>
                  <a:lnTo>
                    <a:pt x="9451" y="16200"/>
                  </a:lnTo>
                  <a:lnTo>
                    <a:pt x="8101" y="16200"/>
                  </a:lnTo>
                  <a:cubicBezTo>
                    <a:pt x="7356" y="16200"/>
                    <a:pt x="6751" y="16804"/>
                    <a:pt x="6751" y="17549"/>
                  </a:cubicBezTo>
                  <a:lnTo>
                    <a:pt x="6751" y="18900"/>
                  </a:lnTo>
                  <a:lnTo>
                    <a:pt x="5170" y="18900"/>
                  </a:lnTo>
                  <a:cubicBezTo>
                    <a:pt x="4812" y="18900"/>
                    <a:pt x="4469" y="19042"/>
                    <a:pt x="4216" y="19295"/>
                  </a:cubicBezTo>
                  <a:lnTo>
                    <a:pt x="3259" y="20252"/>
                  </a:lnTo>
                  <a:lnTo>
                    <a:pt x="1352" y="20249"/>
                  </a:lnTo>
                  <a:lnTo>
                    <a:pt x="1350" y="18326"/>
                  </a:lnTo>
                  <a:lnTo>
                    <a:pt x="9223" y="10467"/>
                  </a:lnTo>
                  <a:cubicBezTo>
                    <a:pt x="9223" y="10467"/>
                    <a:pt x="9223" y="10467"/>
                    <a:pt x="9224" y="10468"/>
                  </a:cubicBezTo>
                  <a:lnTo>
                    <a:pt x="10215" y="9477"/>
                  </a:lnTo>
                  <a:cubicBezTo>
                    <a:pt x="9741" y="8674"/>
                    <a:pt x="9451" y="7748"/>
                    <a:pt x="9451" y="6750"/>
                  </a:cubicBezTo>
                  <a:cubicBezTo>
                    <a:pt x="9451" y="3767"/>
                    <a:pt x="11869" y="1350"/>
                    <a:pt x="14850" y="1350"/>
                  </a:cubicBezTo>
                  <a:cubicBezTo>
                    <a:pt x="17832" y="1350"/>
                    <a:pt x="20250" y="3767"/>
                    <a:pt x="20250" y="6750"/>
                  </a:cubicBezTo>
                  <a:cubicBezTo>
                    <a:pt x="20250" y="9732"/>
                    <a:pt x="17832" y="12150"/>
                    <a:pt x="14850" y="12150"/>
                  </a:cubicBezTo>
                  <a:moveTo>
                    <a:pt x="14850" y="0"/>
                  </a:moveTo>
                  <a:cubicBezTo>
                    <a:pt x="11123" y="0"/>
                    <a:pt x="8101" y="3022"/>
                    <a:pt x="8101" y="6750"/>
                  </a:cubicBezTo>
                  <a:cubicBezTo>
                    <a:pt x="8101" y="7617"/>
                    <a:pt x="8283" y="8438"/>
                    <a:pt x="8582" y="9199"/>
                  </a:cubicBezTo>
                  <a:lnTo>
                    <a:pt x="383" y="17400"/>
                  </a:lnTo>
                  <a:cubicBezTo>
                    <a:pt x="146" y="17637"/>
                    <a:pt x="0" y="17863"/>
                    <a:pt x="0" y="18225"/>
                  </a:cubicBezTo>
                  <a:lnTo>
                    <a:pt x="0" y="20249"/>
                  </a:lnTo>
                  <a:cubicBezTo>
                    <a:pt x="0" y="20972"/>
                    <a:pt x="626" y="21599"/>
                    <a:pt x="1349" y="21599"/>
                  </a:cubicBezTo>
                  <a:lnTo>
                    <a:pt x="3374" y="21599"/>
                  </a:lnTo>
                  <a:cubicBezTo>
                    <a:pt x="3736" y="21599"/>
                    <a:pt x="3965" y="21455"/>
                    <a:pt x="4202" y="21219"/>
                  </a:cubicBezTo>
                  <a:lnTo>
                    <a:pt x="5170" y="20249"/>
                  </a:lnTo>
                  <a:lnTo>
                    <a:pt x="6751" y="20249"/>
                  </a:lnTo>
                  <a:cubicBezTo>
                    <a:pt x="7496" y="20249"/>
                    <a:pt x="8101" y="19645"/>
                    <a:pt x="8101" y="18900"/>
                  </a:cubicBezTo>
                  <a:lnTo>
                    <a:pt x="8101" y="17549"/>
                  </a:lnTo>
                  <a:lnTo>
                    <a:pt x="9451" y="17549"/>
                  </a:lnTo>
                  <a:cubicBezTo>
                    <a:pt x="10196" y="17549"/>
                    <a:pt x="10801" y="16945"/>
                    <a:pt x="10801" y="16200"/>
                  </a:cubicBezTo>
                  <a:lnTo>
                    <a:pt x="10801" y="14617"/>
                  </a:lnTo>
                  <a:lnTo>
                    <a:pt x="12400" y="13018"/>
                  </a:lnTo>
                  <a:cubicBezTo>
                    <a:pt x="13162" y="13317"/>
                    <a:pt x="13982" y="13500"/>
                    <a:pt x="14850" y="13500"/>
                  </a:cubicBezTo>
                  <a:cubicBezTo>
                    <a:pt x="18577" y="13500"/>
                    <a:pt x="21599" y="10477"/>
                    <a:pt x="21599" y="6750"/>
                  </a:cubicBezTo>
                  <a:cubicBezTo>
                    <a:pt x="21599" y="3022"/>
                    <a:pt x="18577" y="0"/>
                    <a:pt x="1485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30" name="AutoShape 129"/>
            <p:cNvSpPr>
              <a:spLocks/>
            </p:cNvSpPr>
            <p:nvPr/>
          </p:nvSpPr>
          <p:spPr bwMode="auto">
            <a:xfrm>
              <a:off x="2470082" y="1132103"/>
              <a:ext cx="121808" cy="121808"/>
            </a:xfrm>
            <a:custGeom>
              <a:avLst/>
              <a:gdLst>
                <a:gd name="T0" fmla="*/ 10800 w 21600"/>
                <a:gd name="T1" fmla="+- 0 10800 134"/>
                <a:gd name="T2" fmla="*/ 10800 h 21333"/>
                <a:gd name="T3" fmla="*/ 10800 w 21600"/>
                <a:gd name="T4" fmla="+- 0 10800 134"/>
                <a:gd name="T5" fmla="*/ 10800 h 21333"/>
                <a:gd name="T6" fmla="*/ 10800 w 21600"/>
                <a:gd name="T7" fmla="+- 0 10800 134"/>
                <a:gd name="T8" fmla="*/ 10800 h 21333"/>
                <a:gd name="T9" fmla="*/ 10800 w 21600"/>
                <a:gd name="T10" fmla="+- 0 10800 134"/>
                <a:gd name="T11" fmla="*/ 10800 h 21333"/>
              </a:gdLst>
              <a:ahLst/>
              <a:cxnLst>
                <a:cxn ang="0">
                  <a:pos x="T0" y="T2"/>
                </a:cxn>
                <a:cxn ang="0">
                  <a:pos x="T3" y="T5"/>
                </a:cxn>
                <a:cxn ang="0">
                  <a:pos x="T6" y="T8"/>
                </a:cxn>
                <a:cxn ang="0">
                  <a:pos x="T9" y="T11"/>
                </a:cxn>
              </a:cxnLst>
              <a:rect l="0" t="0" r="r" b="b"/>
              <a:pathLst>
                <a:path w="21600" h="21333">
                  <a:moveTo>
                    <a:pt x="13008" y="18684"/>
                  </a:moveTo>
                  <a:cubicBezTo>
                    <a:pt x="9017" y="15850"/>
                    <a:pt x="5542" y="12415"/>
                    <a:pt x="2694" y="8570"/>
                  </a:cubicBezTo>
                  <a:cubicBezTo>
                    <a:pt x="3736" y="5628"/>
                    <a:pt x="5693" y="3697"/>
                    <a:pt x="8585" y="2647"/>
                  </a:cubicBezTo>
                  <a:cubicBezTo>
                    <a:pt x="12578" y="5489"/>
                    <a:pt x="16048" y="8911"/>
                    <a:pt x="18889" y="12809"/>
                  </a:cubicBezTo>
                  <a:cubicBezTo>
                    <a:pt x="17836" y="15730"/>
                    <a:pt x="15883" y="17647"/>
                    <a:pt x="13008" y="18684"/>
                  </a:cubicBezTo>
                  <a:moveTo>
                    <a:pt x="21110" y="11295"/>
                  </a:moveTo>
                  <a:cubicBezTo>
                    <a:pt x="18081" y="7130"/>
                    <a:pt x="14396" y="3496"/>
                    <a:pt x="10161" y="484"/>
                  </a:cubicBezTo>
                  <a:cubicBezTo>
                    <a:pt x="9468" y="-8"/>
                    <a:pt x="8579" y="-134"/>
                    <a:pt x="7778" y="145"/>
                  </a:cubicBezTo>
                  <a:cubicBezTo>
                    <a:pt x="4027" y="1450"/>
                    <a:pt x="1463" y="3983"/>
                    <a:pt x="145" y="7687"/>
                  </a:cubicBezTo>
                  <a:cubicBezTo>
                    <a:pt x="46" y="7962"/>
                    <a:pt x="0" y="8252"/>
                    <a:pt x="0" y="8537"/>
                  </a:cubicBezTo>
                  <a:cubicBezTo>
                    <a:pt x="0" y="9071"/>
                    <a:pt x="167" y="9596"/>
                    <a:pt x="487" y="10041"/>
                  </a:cubicBezTo>
                  <a:cubicBezTo>
                    <a:pt x="3525" y="14213"/>
                    <a:pt x="7211" y="17850"/>
                    <a:pt x="11431" y="20850"/>
                  </a:cubicBezTo>
                  <a:cubicBezTo>
                    <a:pt x="12122" y="21338"/>
                    <a:pt x="13010" y="21466"/>
                    <a:pt x="13812" y="21188"/>
                  </a:cubicBezTo>
                  <a:cubicBezTo>
                    <a:pt x="17563" y="19893"/>
                    <a:pt x="20133" y="17356"/>
                    <a:pt x="21451" y="13647"/>
                  </a:cubicBezTo>
                  <a:cubicBezTo>
                    <a:pt x="21551" y="13372"/>
                    <a:pt x="21600" y="13081"/>
                    <a:pt x="21600" y="12796"/>
                  </a:cubicBezTo>
                  <a:cubicBezTo>
                    <a:pt x="21600" y="12265"/>
                    <a:pt x="21429" y="11740"/>
                    <a:pt x="21110" y="1129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grpSp>
      <p:sp>
        <p:nvSpPr>
          <p:cNvPr id="42" name="TextBox 41">
            <a:extLst>
              <a:ext uri="{FF2B5EF4-FFF2-40B4-BE49-F238E27FC236}">
                <a16:creationId xmlns="" xmlns:a16="http://schemas.microsoft.com/office/drawing/2014/main" id="{BB34466A-3A0B-4B55-B44F-687FBDC1C876}"/>
              </a:ext>
            </a:extLst>
          </p:cNvPr>
          <p:cNvSpPr txBox="1"/>
          <p:nvPr/>
        </p:nvSpPr>
        <p:spPr>
          <a:xfrm>
            <a:off x="4736721" y="220698"/>
            <a:ext cx="2777876" cy="584775"/>
          </a:xfrm>
          <a:prstGeom prst="rect">
            <a:avLst/>
          </a:prstGeom>
          <a:noFill/>
        </p:spPr>
        <p:txBody>
          <a:bodyPr wrap="none" rtlCol="0">
            <a:spAutoFit/>
          </a:bodyPr>
          <a:lstStyle/>
          <a:p>
            <a:r>
              <a:rPr lang="en-US" sz="3200" b="1" dirty="0" smtClean="0">
                <a:solidFill>
                  <a:schemeClr val="bg1">
                    <a:lumMod val="65000"/>
                  </a:schemeClr>
                </a:solidFill>
              </a:rPr>
              <a:t>DAILY ACTIVITY</a:t>
            </a:r>
            <a:endParaRPr lang="pl-PL" sz="3200" b="1" dirty="0">
              <a:solidFill>
                <a:schemeClr val="bg1">
                  <a:lumMod val="65000"/>
                </a:schemeClr>
              </a:solidFill>
            </a:endParaRPr>
          </a:p>
        </p:txBody>
      </p:sp>
      <p:grpSp>
        <p:nvGrpSpPr>
          <p:cNvPr id="43" name="Group 42"/>
          <p:cNvGrpSpPr/>
          <p:nvPr/>
        </p:nvGrpSpPr>
        <p:grpSpPr>
          <a:xfrm>
            <a:off x="6930244" y="4568740"/>
            <a:ext cx="411390" cy="411390"/>
            <a:chOff x="3141697" y="1071199"/>
            <a:chExt cx="488067" cy="488067"/>
          </a:xfrm>
          <a:solidFill>
            <a:schemeClr val="bg1">
              <a:lumMod val="75000"/>
            </a:schemeClr>
          </a:solidFill>
        </p:grpSpPr>
        <p:sp>
          <p:nvSpPr>
            <p:cNvPr id="44" name="AutoShape 126"/>
            <p:cNvSpPr>
              <a:spLocks/>
            </p:cNvSpPr>
            <p:nvPr/>
          </p:nvSpPr>
          <p:spPr bwMode="auto">
            <a:xfrm>
              <a:off x="3141697" y="1071199"/>
              <a:ext cx="488067" cy="4880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marL="0" marR="0" lvl="0" indent="0" algn="l" defTabSz="60958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bg1"/>
                </a:solidFill>
                <a:effectLst/>
                <a:uLnTx/>
                <a:uFillTx/>
                <a:latin typeface="Calibri" panose="020F0502020204030204"/>
                <a:ea typeface="+mn-ea"/>
                <a:cs typeface="+mn-cs"/>
              </a:endParaRPr>
            </a:p>
          </p:txBody>
        </p:sp>
        <p:sp>
          <p:nvSpPr>
            <p:cNvPr id="45" name="AutoShape 127"/>
            <p:cNvSpPr>
              <a:spLocks/>
            </p:cNvSpPr>
            <p:nvPr/>
          </p:nvSpPr>
          <p:spPr bwMode="auto">
            <a:xfrm>
              <a:off x="3339426" y="1147122"/>
              <a:ext cx="115133" cy="11430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solidFill>
              <a:schemeClr val="bg1"/>
            </a:solid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marL="0" marR="0" lvl="0" indent="0" algn="l" defTabSz="60958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chemeClr val="bg1"/>
                </a:solidFill>
                <a:effectLst/>
                <a:uLnTx/>
                <a:uFillTx/>
                <a:latin typeface="Calibri" panose="020F0502020204030204"/>
                <a:ea typeface="+mn-ea"/>
                <a:cs typeface="+mn-cs"/>
              </a:endParaRPr>
            </a:p>
          </p:txBody>
        </p:sp>
      </p:grpSp>
      <p:grpSp>
        <p:nvGrpSpPr>
          <p:cNvPr id="46" name="Group 45"/>
          <p:cNvGrpSpPr/>
          <p:nvPr/>
        </p:nvGrpSpPr>
        <p:grpSpPr>
          <a:xfrm>
            <a:off x="8131394" y="1716517"/>
            <a:ext cx="399954" cy="426228"/>
            <a:chOff x="8087449" y="3034316"/>
            <a:chExt cx="488067" cy="473884"/>
          </a:xfrm>
          <a:solidFill>
            <a:schemeClr val="bg1"/>
          </a:solidFill>
        </p:grpSpPr>
        <p:sp>
          <p:nvSpPr>
            <p:cNvPr id="47" name="AutoShape 16"/>
            <p:cNvSpPr>
              <a:spLocks/>
            </p:cNvSpPr>
            <p:nvPr/>
          </p:nvSpPr>
          <p:spPr bwMode="auto">
            <a:xfrm>
              <a:off x="8331899" y="3293784"/>
              <a:ext cx="60904" cy="6173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cubicBezTo>
                    <a:pt x="4838" y="0"/>
                    <a:pt x="0" y="4841"/>
                    <a:pt x="0" y="10800"/>
                  </a:cubicBezTo>
                  <a:cubicBezTo>
                    <a:pt x="0" y="16758"/>
                    <a:pt x="4838" y="21599"/>
                    <a:pt x="10800" y="21599"/>
                  </a:cubicBezTo>
                  <a:cubicBezTo>
                    <a:pt x="16761" y="21599"/>
                    <a:pt x="21600" y="16758"/>
                    <a:pt x="21600" y="10800"/>
                  </a:cubicBezTo>
                  <a:cubicBezTo>
                    <a:pt x="21600" y="4841"/>
                    <a:pt x="16761"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marL="0" marR="0" lvl="0" indent="0" algn="l" defTabSz="60958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48" name="AutoShape 17"/>
            <p:cNvSpPr>
              <a:spLocks/>
            </p:cNvSpPr>
            <p:nvPr/>
          </p:nvSpPr>
          <p:spPr bwMode="auto">
            <a:xfrm>
              <a:off x="8087449" y="3034316"/>
              <a:ext cx="488067" cy="473884"/>
            </a:xfrm>
            <a:custGeom>
              <a:avLst/>
              <a:gdLst>
                <a:gd name="T0" fmla="*/ 10473 w 20946"/>
                <a:gd name="T1" fmla="*/ 10800 h 21600"/>
                <a:gd name="T2" fmla="*/ 10473 w 20946"/>
                <a:gd name="T3" fmla="*/ 10800 h 21600"/>
                <a:gd name="T4" fmla="*/ 10473 w 20946"/>
                <a:gd name="T5" fmla="*/ 10800 h 21600"/>
                <a:gd name="T6" fmla="*/ 10473 w 20946"/>
                <a:gd name="T7" fmla="*/ 10800 h 21600"/>
              </a:gdLst>
              <a:ahLst/>
              <a:cxnLst>
                <a:cxn ang="0">
                  <a:pos x="T0" y="T1"/>
                </a:cxn>
                <a:cxn ang="0">
                  <a:pos x="T2" y="T3"/>
                </a:cxn>
                <a:cxn ang="0">
                  <a:pos x="T4" y="T5"/>
                </a:cxn>
                <a:cxn ang="0">
                  <a:pos x="T6" y="T7"/>
                </a:cxn>
              </a:cxnLst>
              <a:rect l="0" t="0" r="r" b="b"/>
              <a:pathLst>
                <a:path w="20946" h="21600">
                  <a:moveTo>
                    <a:pt x="18509" y="15329"/>
                  </a:moveTo>
                  <a:lnTo>
                    <a:pt x="11782" y="15329"/>
                  </a:lnTo>
                  <a:cubicBezTo>
                    <a:pt x="10699" y="15329"/>
                    <a:pt x="9818" y="14391"/>
                    <a:pt x="9818" y="13238"/>
                  </a:cubicBezTo>
                  <a:cubicBezTo>
                    <a:pt x="9818" y="12086"/>
                    <a:pt x="10699" y="11148"/>
                    <a:pt x="11782" y="11148"/>
                  </a:cubicBezTo>
                  <a:lnTo>
                    <a:pt x="17673" y="11148"/>
                  </a:lnTo>
                  <a:cubicBezTo>
                    <a:pt x="18077" y="11142"/>
                    <a:pt x="18477" y="10934"/>
                    <a:pt x="18721" y="10588"/>
                  </a:cubicBezTo>
                  <a:cubicBezTo>
                    <a:pt x="18789" y="10491"/>
                    <a:pt x="18842" y="10381"/>
                    <a:pt x="18885" y="10267"/>
                  </a:cubicBezTo>
                  <a:cubicBezTo>
                    <a:pt x="18890" y="10251"/>
                    <a:pt x="18901" y="10239"/>
                    <a:pt x="18906" y="10224"/>
                  </a:cubicBezTo>
                  <a:cubicBezTo>
                    <a:pt x="19377" y="10880"/>
                    <a:pt x="19636" y="11686"/>
                    <a:pt x="19636" y="12541"/>
                  </a:cubicBezTo>
                  <a:cubicBezTo>
                    <a:pt x="19636" y="13613"/>
                    <a:pt x="19230" y="14607"/>
                    <a:pt x="18509" y="15329"/>
                  </a:cubicBezTo>
                  <a:moveTo>
                    <a:pt x="17673" y="17767"/>
                  </a:moveTo>
                  <a:cubicBezTo>
                    <a:pt x="17673" y="19114"/>
                    <a:pt x="16647" y="20206"/>
                    <a:pt x="15382" y="20206"/>
                  </a:cubicBezTo>
                  <a:lnTo>
                    <a:pt x="3600" y="20206"/>
                  </a:lnTo>
                  <a:cubicBezTo>
                    <a:pt x="2334" y="20206"/>
                    <a:pt x="1309" y="19114"/>
                    <a:pt x="1309" y="17767"/>
                  </a:cubicBezTo>
                  <a:lnTo>
                    <a:pt x="1309" y="6786"/>
                  </a:lnTo>
                  <a:cubicBezTo>
                    <a:pt x="1931" y="7334"/>
                    <a:pt x="2730" y="7664"/>
                    <a:pt x="3600" y="7664"/>
                  </a:cubicBezTo>
                  <a:lnTo>
                    <a:pt x="14400" y="7664"/>
                  </a:lnTo>
                  <a:lnTo>
                    <a:pt x="17018" y="7664"/>
                  </a:lnTo>
                  <a:cubicBezTo>
                    <a:pt x="17379" y="7664"/>
                    <a:pt x="17673" y="7976"/>
                    <a:pt x="17673" y="8361"/>
                  </a:cubicBezTo>
                  <a:lnTo>
                    <a:pt x="17673" y="9754"/>
                  </a:lnTo>
                  <a:lnTo>
                    <a:pt x="11782" y="9754"/>
                  </a:lnTo>
                  <a:cubicBezTo>
                    <a:pt x="9974" y="9754"/>
                    <a:pt x="8509" y="11314"/>
                    <a:pt x="8509" y="13238"/>
                  </a:cubicBezTo>
                  <a:cubicBezTo>
                    <a:pt x="8509" y="15163"/>
                    <a:pt x="9974" y="16722"/>
                    <a:pt x="11782" y="16722"/>
                  </a:cubicBezTo>
                  <a:lnTo>
                    <a:pt x="17673" y="16722"/>
                  </a:lnTo>
                  <a:cubicBezTo>
                    <a:pt x="17673" y="16722"/>
                    <a:pt x="17673" y="17767"/>
                    <a:pt x="17673" y="17767"/>
                  </a:cubicBezTo>
                  <a:close/>
                  <a:moveTo>
                    <a:pt x="16363" y="5574"/>
                  </a:moveTo>
                  <a:lnTo>
                    <a:pt x="16363" y="6270"/>
                  </a:lnTo>
                  <a:lnTo>
                    <a:pt x="14400" y="6270"/>
                  </a:lnTo>
                  <a:lnTo>
                    <a:pt x="3600" y="6270"/>
                  </a:lnTo>
                  <a:cubicBezTo>
                    <a:pt x="3246" y="6270"/>
                    <a:pt x="2916" y="6179"/>
                    <a:pt x="2617" y="6027"/>
                  </a:cubicBezTo>
                  <a:lnTo>
                    <a:pt x="2617" y="5574"/>
                  </a:lnTo>
                  <a:cubicBezTo>
                    <a:pt x="2617" y="5574"/>
                    <a:pt x="16363" y="5574"/>
                    <a:pt x="16363" y="5574"/>
                  </a:cubicBezTo>
                  <a:close/>
                  <a:moveTo>
                    <a:pt x="16363" y="4877"/>
                  </a:moveTo>
                  <a:lnTo>
                    <a:pt x="2617" y="4877"/>
                  </a:lnTo>
                  <a:lnTo>
                    <a:pt x="2617" y="4180"/>
                  </a:lnTo>
                  <a:lnTo>
                    <a:pt x="16363" y="4180"/>
                  </a:lnTo>
                  <a:cubicBezTo>
                    <a:pt x="16363" y="4180"/>
                    <a:pt x="16363" y="4877"/>
                    <a:pt x="16363" y="4877"/>
                  </a:cubicBezTo>
                  <a:close/>
                  <a:moveTo>
                    <a:pt x="16363" y="3483"/>
                  </a:moveTo>
                  <a:lnTo>
                    <a:pt x="2617" y="3483"/>
                  </a:lnTo>
                  <a:lnTo>
                    <a:pt x="2617" y="2787"/>
                  </a:lnTo>
                  <a:lnTo>
                    <a:pt x="16363" y="2787"/>
                  </a:lnTo>
                  <a:cubicBezTo>
                    <a:pt x="16363" y="2787"/>
                    <a:pt x="16363" y="3483"/>
                    <a:pt x="16363" y="3483"/>
                  </a:cubicBezTo>
                  <a:close/>
                  <a:moveTo>
                    <a:pt x="3600" y="1393"/>
                  </a:moveTo>
                  <a:lnTo>
                    <a:pt x="14400" y="1393"/>
                  </a:lnTo>
                  <a:lnTo>
                    <a:pt x="17018" y="1393"/>
                  </a:lnTo>
                  <a:cubicBezTo>
                    <a:pt x="17379" y="1393"/>
                    <a:pt x="17673" y="1705"/>
                    <a:pt x="17673" y="2090"/>
                  </a:cubicBezTo>
                  <a:lnTo>
                    <a:pt x="17673" y="3832"/>
                  </a:lnTo>
                  <a:lnTo>
                    <a:pt x="17673" y="4180"/>
                  </a:lnTo>
                  <a:lnTo>
                    <a:pt x="17673" y="6398"/>
                  </a:lnTo>
                  <a:cubicBezTo>
                    <a:pt x="17466" y="6321"/>
                    <a:pt x="17249" y="6270"/>
                    <a:pt x="17018" y="6270"/>
                  </a:cubicBezTo>
                  <a:lnTo>
                    <a:pt x="17018" y="5574"/>
                  </a:lnTo>
                  <a:lnTo>
                    <a:pt x="17018" y="4180"/>
                  </a:lnTo>
                  <a:lnTo>
                    <a:pt x="17018" y="2787"/>
                  </a:lnTo>
                  <a:cubicBezTo>
                    <a:pt x="17018" y="2401"/>
                    <a:pt x="16724" y="2090"/>
                    <a:pt x="16363" y="2090"/>
                  </a:cubicBezTo>
                  <a:lnTo>
                    <a:pt x="2617" y="2090"/>
                  </a:lnTo>
                  <a:cubicBezTo>
                    <a:pt x="2256" y="2090"/>
                    <a:pt x="1963" y="2401"/>
                    <a:pt x="1963" y="2787"/>
                  </a:cubicBezTo>
                  <a:lnTo>
                    <a:pt x="1963" y="4180"/>
                  </a:lnTo>
                  <a:lnTo>
                    <a:pt x="1963" y="5534"/>
                  </a:lnTo>
                  <a:cubicBezTo>
                    <a:pt x="1559" y="5094"/>
                    <a:pt x="1309" y="4495"/>
                    <a:pt x="1309" y="3832"/>
                  </a:cubicBezTo>
                  <a:cubicBezTo>
                    <a:pt x="1309" y="2485"/>
                    <a:pt x="2334" y="1393"/>
                    <a:pt x="3600" y="1393"/>
                  </a:cubicBezTo>
                  <a:moveTo>
                    <a:pt x="18983" y="8361"/>
                  </a:moveTo>
                  <a:lnTo>
                    <a:pt x="18982" y="8361"/>
                  </a:lnTo>
                  <a:lnTo>
                    <a:pt x="18982" y="4180"/>
                  </a:lnTo>
                  <a:lnTo>
                    <a:pt x="18982" y="3832"/>
                  </a:lnTo>
                  <a:lnTo>
                    <a:pt x="18982" y="2090"/>
                  </a:lnTo>
                  <a:cubicBezTo>
                    <a:pt x="18982" y="935"/>
                    <a:pt x="18102" y="0"/>
                    <a:pt x="17018" y="0"/>
                  </a:cubicBezTo>
                  <a:lnTo>
                    <a:pt x="14400" y="0"/>
                  </a:lnTo>
                  <a:lnTo>
                    <a:pt x="3600" y="0"/>
                  </a:lnTo>
                  <a:cubicBezTo>
                    <a:pt x="1614" y="0"/>
                    <a:pt x="0" y="1719"/>
                    <a:pt x="0" y="3832"/>
                  </a:cubicBezTo>
                  <a:lnTo>
                    <a:pt x="0" y="17767"/>
                  </a:lnTo>
                  <a:cubicBezTo>
                    <a:pt x="0" y="19880"/>
                    <a:pt x="1614" y="21600"/>
                    <a:pt x="3600" y="21600"/>
                  </a:cubicBezTo>
                  <a:lnTo>
                    <a:pt x="15382" y="21600"/>
                  </a:lnTo>
                  <a:cubicBezTo>
                    <a:pt x="17366" y="21600"/>
                    <a:pt x="18982" y="19880"/>
                    <a:pt x="18982" y="17767"/>
                  </a:cubicBezTo>
                  <a:lnTo>
                    <a:pt x="18982" y="16722"/>
                  </a:lnTo>
                  <a:lnTo>
                    <a:pt x="18983" y="16722"/>
                  </a:lnTo>
                  <a:cubicBezTo>
                    <a:pt x="21600" y="14631"/>
                    <a:pt x="21600" y="10452"/>
                    <a:pt x="18983" y="8361"/>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marL="0" marR="0" lvl="0" indent="0" algn="l" defTabSz="609585"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49" name="Shape 4762"/>
          <p:cNvSpPr/>
          <p:nvPr/>
        </p:nvSpPr>
        <p:spPr>
          <a:xfrm>
            <a:off x="8288810" y="1501364"/>
            <a:ext cx="200678" cy="200678"/>
          </a:xfrm>
          <a:custGeom>
            <a:avLst/>
            <a:gdLst/>
            <a:ahLst/>
            <a:cxnLst/>
            <a:rect l="0" t="0" r="0" b="0"/>
            <a:pathLst>
              <a:path w="120000" h="120000" extrusionOk="0">
                <a:moveTo>
                  <a:pt x="53811" y="81777"/>
                </a:moveTo>
                <a:cubicBezTo>
                  <a:pt x="52850" y="82572"/>
                  <a:pt x="51972" y="83027"/>
                  <a:pt x="50466" y="83138"/>
                </a:cubicBezTo>
                <a:lnTo>
                  <a:pt x="50466" y="73061"/>
                </a:lnTo>
                <a:cubicBezTo>
                  <a:pt x="51105" y="73233"/>
                  <a:pt x="51377" y="73438"/>
                  <a:pt x="51988" y="73666"/>
                </a:cubicBezTo>
                <a:cubicBezTo>
                  <a:pt x="52605" y="73900"/>
                  <a:pt x="53155" y="74205"/>
                  <a:pt x="53644" y="74577"/>
                </a:cubicBezTo>
                <a:cubicBezTo>
                  <a:pt x="54133" y="74950"/>
                  <a:pt x="54522" y="75416"/>
                  <a:pt x="54816" y="75961"/>
                </a:cubicBezTo>
                <a:cubicBezTo>
                  <a:pt x="55111" y="76511"/>
                  <a:pt x="55255" y="77188"/>
                  <a:pt x="55255" y="77994"/>
                </a:cubicBezTo>
                <a:cubicBezTo>
                  <a:pt x="55255" y="79722"/>
                  <a:pt x="54772" y="80983"/>
                  <a:pt x="53811" y="81777"/>
                </a:cubicBezTo>
                <a:moveTo>
                  <a:pt x="47950" y="67222"/>
                </a:moveTo>
                <a:cubicBezTo>
                  <a:pt x="47366" y="67077"/>
                  <a:pt x="47144" y="66894"/>
                  <a:pt x="46572" y="66683"/>
                </a:cubicBezTo>
                <a:cubicBezTo>
                  <a:pt x="46000" y="66466"/>
                  <a:pt x="45494" y="66183"/>
                  <a:pt x="45066" y="65838"/>
                </a:cubicBezTo>
                <a:cubicBezTo>
                  <a:pt x="44633" y="65494"/>
                  <a:pt x="44272" y="65077"/>
                  <a:pt x="43994" y="64583"/>
                </a:cubicBezTo>
                <a:cubicBezTo>
                  <a:pt x="43716" y="64094"/>
                  <a:pt x="43577" y="63505"/>
                  <a:pt x="43577" y="62811"/>
                </a:cubicBezTo>
                <a:cubicBezTo>
                  <a:pt x="43577" y="61283"/>
                  <a:pt x="43988" y="60194"/>
                  <a:pt x="44816" y="59544"/>
                </a:cubicBezTo>
                <a:cubicBezTo>
                  <a:pt x="45633" y="58894"/>
                  <a:pt x="46444" y="58572"/>
                  <a:pt x="47950" y="58572"/>
                </a:cubicBezTo>
                <a:cubicBezTo>
                  <a:pt x="47950" y="58572"/>
                  <a:pt x="47950" y="67222"/>
                  <a:pt x="47950" y="67222"/>
                </a:cubicBezTo>
                <a:close/>
                <a:moveTo>
                  <a:pt x="56972" y="70683"/>
                </a:moveTo>
                <a:cubicBezTo>
                  <a:pt x="56050" y="69961"/>
                  <a:pt x="54988" y="69372"/>
                  <a:pt x="53794" y="68911"/>
                </a:cubicBezTo>
                <a:cubicBezTo>
                  <a:pt x="52588" y="68450"/>
                  <a:pt x="51722" y="68044"/>
                  <a:pt x="50466" y="67700"/>
                </a:cubicBezTo>
                <a:lnTo>
                  <a:pt x="50466" y="58572"/>
                </a:lnTo>
                <a:cubicBezTo>
                  <a:pt x="51972" y="58572"/>
                  <a:pt x="52711" y="58961"/>
                  <a:pt x="53394" y="59738"/>
                </a:cubicBezTo>
                <a:cubicBezTo>
                  <a:pt x="54077" y="60516"/>
                  <a:pt x="54444" y="61644"/>
                  <a:pt x="54500" y="63116"/>
                </a:cubicBezTo>
                <a:lnTo>
                  <a:pt x="59272" y="63116"/>
                </a:lnTo>
                <a:cubicBezTo>
                  <a:pt x="59272" y="61700"/>
                  <a:pt x="59027" y="60461"/>
                  <a:pt x="58538" y="59388"/>
                </a:cubicBezTo>
                <a:cubicBezTo>
                  <a:pt x="58055" y="58327"/>
                  <a:pt x="57394" y="57444"/>
                  <a:pt x="56572" y="56755"/>
                </a:cubicBezTo>
                <a:cubicBezTo>
                  <a:pt x="55750" y="56061"/>
                  <a:pt x="54777" y="55544"/>
                  <a:pt x="53661" y="55194"/>
                </a:cubicBezTo>
                <a:cubicBezTo>
                  <a:pt x="52550" y="54850"/>
                  <a:pt x="51722" y="54677"/>
                  <a:pt x="50466" y="54677"/>
                </a:cubicBezTo>
                <a:lnTo>
                  <a:pt x="50466" y="51838"/>
                </a:lnTo>
                <a:lnTo>
                  <a:pt x="47950" y="51838"/>
                </a:lnTo>
                <a:lnTo>
                  <a:pt x="47950" y="54677"/>
                </a:lnTo>
                <a:cubicBezTo>
                  <a:pt x="46694" y="54677"/>
                  <a:pt x="45850" y="54866"/>
                  <a:pt x="44711" y="55238"/>
                </a:cubicBezTo>
                <a:cubicBezTo>
                  <a:pt x="43566" y="55616"/>
                  <a:pt x="42555" y="56155"/>
                  <a:pt x="41672" y="56861"/>
                </a:cubicBezTo>
                <a:cubicBezTo>
                  <a:pt x="40794" y="57572"/>
                  <a:pt x="40100" y="58450"/>
                  <a:pt x="39583" y="59500"/>
                </a:cubicBezTo>
                <a:cubicBezTo>
                  <a:pt x="39066" y="60550"/>
                  <a:pt x="38805" y="61772"/>
                  <a:pt x="38805" y="63155"/>
                </a:cubicBezTo>
                <a:cubicBezTo>
                  <a:pt x="38805" y="64744"/>
                  <a:pt x="39083" y="66066"/>
                  <a:pt x="39644" y="67138"/>
                </a:cubicBezTo>
                <a:cubicBezTo>
                  <a:pt x="40205" y="68205"/>
                  <a:pt x="40933" y="69088"/>
                  <a:pt x="41838" y="69794"/>
                </a:cubicBezTo>
                <a:cubicBezTo>
                  <a:pt x="42744" y="70505"/>
                  <a:pt x="43766" y="71077"/>
                  <a:pt x="44894" y="71527"/>
                </a:cubicBezTo>
                <a:cubicBezTo>
                  <a:pt x="46027" y="71977"/>
                  <a:pt x="46811" y="72355"/>
                  <a:pt x="47950" y="72672"/>
                </a:cubicBezTo>
                <a:lnTo>
                  <a:pt x="47950" y="83138"/>
                </a:lnTo>
                <a:cubicBezTo>
                  <a:pt x="46027" y="83083"/>
                  <a:pt x="45000" y="82511"/>
                  <a:pt x="44166" y="81411"/>
                </a:cubicBezTo>
                <a:cubicBezTo>
                  <a:pt x="43327" y="80316"/>
                  <a:pt x="42922" y="78816"/>
                  <a:pt x="42950" y="76911"/>
                </a:cubicBezTo>
                <a:lnTo>
                  <a:pt x="38177" y="76911"/>
                </a:lnTo>
                <a:cubicBezTo>
                  <a:pt x="38150" y="78527"/>
                  <a:pt x="38377" y="79955"/>
                  <a:pt x="38866" y="81194"/>
                </a:cubicBezTo>
                <a:cubicBezTo>
                  <a:pt x="39361" y="82438"/>
                  <a:pt x="40050" y="83483"/>
                  <a:pt x="40938" y="84333"/>
                </a:cubicBezTo>
                <a:cubicBezTo>
                  <a:pt x="41833" y="85183"/>
                  <a:pt x="42905" y="85838"/>
                  <a:pt x="44166" y="86300"/>
                </a:cubicBezTo>
                <a:cubicBezTo>
                  <a:pt x="45422" y="86761"/>
                  <a:pt x="46444" y="87005"/>
                  <a:pt x="47950" y="87038"/>
                </a:cubicBezTo>
                <a:lnTo>
                  <a:pt x="47950" y="89994"/>
                </a:lnTo>
                <a:lnTo>
                  <a:pt x="50466" y="89994"/>
                </a:lnTo>
                <a:lnTo>
                  <a:pt x="50466" y="87038"/>
                </a:lnTo>
                <a:cubicBezTo>
                  <a:pt x="51861" y="86977"/>
                  <a:pt x="52800" y="86738"/>
                  <a:pt x="54000" y="86322"/>
                </a:cubicBezTo>
                <a:cubicBezTo>
                  <a:pt x="55200" y="85905"/>
                  <a:pt x="56244" y="85300"/>
                  <a:pt x="57138" y="84505"/>
                </a:cubicBezTo>
                <a:cubicBezTo>
                  <a:pt x="58027" y="83711"/>
                  <a:pt x="58738" y="82716"/>
                  <a:pt x="59255" y="81516"/>
                </a:cubicBezTo>
                <a:cubicBezTo>
                  <a:pt x="59766" y="80327"/>
                  <a:pt x="60027" y="78916"/>
                  <a:pt x="60027" y="77300"/>
                </a:cubicBezTo>
                <a:cubicBezTo>
                  <a:pt x="60027" y="75744"/>
                  <a:pt x="59750" y="74433"/>
                  <a:pt x="59188" y="73366"/>
                </a:cubicBezTo>
                <a:cubicBezTo>
                  <a:pt x="58633" y="72300"/>
                  <a:pt x="57894" y="71405"/>
                  <a:pt x="56972" y="70683"/>
                </a:cubicBezTo>
                <a:moveTo>
                  <a:pt x="70911" y="0"/>
                </a:moveTo>
                <a:cubicBezTo>
                  <a:pt x="55105" y="0"/>
                  <a:pt x="41088" y="7500"/>
                  <a:pt x="32105" y="19094"/>
                </a:cubicBezTo>
                <a:cubicBezTo>
                  <a:pt x="35133" y="18105"/>
                  <a:pt x="38277" y="17400"/>
                  <a:pt x="41511" y="16950"/>
                </a:cubicBezTo>
                <a:cubicBezTo>
                  <a:pt x="49266" y="9855"/>
                  <a:pt x="59566" y="5483"/>
                  <a:pt x="70911" y="5483"/>
                </a:cubicBezTo>
                <a:cubicBezTo>
                  <a:pt x="94994" y="5483"/>
                  <a:pt x="114516" y="25011"/>
                  <a:pt x="114516" y="49088"/>
                </a:cubicBezTo>
                <a:cubicBezTo>
                  <a:pt x="114516" y="60433"/>
                  <a:pt x="110150" y="70733"/>
                  <a:pt x="103050" y="78488"/>
                </a:cubicBezTo>
                <a:cubicBezTo>
                  <a:pt x="102600" y="81722"/>
                  <a:pt x="101894" y="84866"/>
                  <a:pt x="100905" y="87894"/>
                </a:cubicBezTo>
                <a:cubicBezTo>
                  <a:pt x="112500" y="78911"/>
                  <a:pt x="120000" y="64894"/>
                  <a:pt x="120000" y="49088"/>
                </a:cubicBezTo>
                <a:cubicBezTo>
                  <a:pt x="120000" y="21977"/>
                  <a:pt x="98022" y="0"/>
                  <a:pt x="70911" y="0"/>
                </a:cubicBezTo>
                <a:moveTo>
                  <a:pt x="49088" y="114516"/>
                </a:moveTo>
                <a:cubicBezTo>
                  <a:pt x="25005" y="114516"/>
                  <a:pt x="5483" y="94988"/>
                  <a:pt x="5483" y="70911"/>
                </a:cubicBezTo>
                <a:cubicBezTo>
                  <a:pt x="5483" y="46827"/>
                  <a:pt x="25005" y="27305"/>
                  <a:pt x="49088" y="27305"/>
                </a:cubicBezTo>
                <a:cubicBezTo>
                  <a:pt x="73177" y="27305"/>
                  <a:pt x="92694" y="46827"/>
                  <a:pt x="92694" y="70911"/>
                </a:cubicBezTo>
                <a:cubicBezTo>
                  <a:pt x="92694" y="94988"/>
                  <a:pt x="73177" y="114516"/>
                  <a:pt x="49088" y="114516"/>
                </a:cubicBezTo>
                <a:moveTo>
                  <a:pt x="49088" y="21816"/>
                </a:moveTo>
                <a:cubicBezTo>
                  <a:pt x="21977" y="21816"/>
                  <a:pt x="0" y="43800"/>
                  <a:pt x="0" y="70911"/>
                </a:cubicBezTo>
                <a:cubicBezTo>
                  <a:pt x="0" y="98022"/>
                  <a:pt x="21977" y="120000"/>
                  <a:pt x="49088" y="120000"/>
                </a:cubicBezTo>
                <a:cubicBezTo>
                  <a:pt x="76200" y="120000"/>
                  <a:pt x="98183" y="98022"/>
                  <a:pt x="98183" y="70911"/>
                </a:cubicBezTo>
                <a:cubicBezTo>
                  <a:pt x="98183" y="43800"/>
                  <a:pt x="76200" y="21816"/>
                  <a:pt x="49088" y="21816"/>
                </a:cubicBezTo>
              </a:path>
            </a:pathLst>
          </a:custGeom>
          <a:solidFill>
            <a:schemeClr val="bg1"/>
          </a:solidFill>
          <a:ln>
            <a:noFill/>
          </a:ln>
        </p:spPr>
        <p:txBody>
          <a:bodyPr lIns="19038" tIns="19038" rIns="19038" bIns="19038" anchor="ctr"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sz="1200" b="0" i="0" u="none" strike="noStrike" kern="1200" cap="none" spc="0" normalizeH="0" baseline="0" noProof="0" dirty="0">
              <a:ln>
                <a:noFill/>
              </a:ln>
              <a:solidFill>
                <a:prstClr val="black"/>
              </a:solidFill>
              <a:effectLst/>
              <a:uLnTx/>
              <a:uFillTx/>
              <a:latin typeface="Arial" panose="020B0604020202020204" pitchFamily="34" charset="0"/>
              <a:ea typeface="Lato"/>
              <a:cs typeface="Arial" panose="020B0604020202020204" pitchFamily="34" charset="0"/>
              <a:sym typeface="Lato"/>
            </a:endParaRPr>
          </a:p>
        </p:txBody>
      </p:sp>
      <p:sp>
        <p:nvSpPr>
          <p:cNvPr id="63" name="Freeform 5"/>
          <p:cNvSpPr>
            <a:spLocks noEditPoints="1"/>
          </p:cNvSpPr>
          <p:nvPr/>
        </p:nvSpPr>
        <p:spPr bwMode="auto">
          <a:xfrm>
            <a:off x="8288810" y="3210907"/>
            <a:ext cx="485076" cy="587198"/>
          </a:xfrm>
          <a:custGeom>
            <a:avLst/>
            <a:gdLst>
              <a:gd name="T0" fmla="*/ 791 w 812"/>
              <a:gd name="T1" fmla="*/ 578 h 983"/>
              <a:gd name="T2" fmla="*/ 697 w 812"/>
              <a:gd name="T3" fmla="*/ 481 h 983"/>
              <a:gd name="T4" fmla="*/ 543 w 812"/>
              <a:gd name="T5" fmla="*/ 441 h 983"/>
              <a:gd name="T6" fmla="*/ 504 w 812"/>
              <a:gd name="T7" fmla="*/ 400 h 983"/>
              <a:gd name="T8" fmla="*/ 541 w 812"/>
              <a:gd name="T9" fmla="*/ 311 h 983"/>
              <a:gd name="T10" fmla="*/ 543 w 812"/>
              <a:gd name="T11" fmla="*/ 311 h 983"/>
              <a:gd name="T12" fmla="*/ 571 w 812"/>
              <a:gd name="T13" fmla="*/ 222 h 983"/>
              <a:gd name="T14" fmla="*/ 584 w 812"/>
              <a:gd name="T15" fmla="*/ 153 h 983"/>
              <a:gd name="T16" fmla="*/ 524 w 812"/>
              <a:gd name="T17" fmla="*/ 34 h 983"/>
              <a:gd name="T18" fmla="*/ 486 w 812"/>
              <a:gd name="T19" fmla="*/ 16 h 983"/>
              <a:gd name="T20" fmla="*/ 371 w 812"/>
              <a:gd name="T21" fmla="*/ 0 h 983"/>
              <a:gd name="T22" fmla="*/ 315 w 812"/>
              <a:gd name="T23" fmla="*/ 29 h 983"/>
              <a:gd name="T24" fmla="*/ 256 w 812"/>
              <a:gd name="T25" fmla="*/ 49 h 983"/>
              <a:gd name="T26" fmla="*/ 227 w 812"/>
              <a:gd name="T27" fmla="*/ 128 h 983"/>
              <a:gd name="T28" fmla="*/ 237 w 812"/>
              <a:gd name="T29" fmla="*/ 227 h 983"/>
              <a:gd name="T30" fmla="*/ 261 w 812"/>
              <a:gd name="T31" fmla="*/ 311 h 983"/>
              <a:gd name="T32" fmla="*/ 262 w 812"/>
              <a:gd name="T33" fmla="*/ 311 h 983"/>
              <a:gd name="T34" fmla="*/ 280 w 812"/>
              <a:gd name="T35" fmla="*/ 352 h 983"/>
              <a:gd name="T36" fmla="*/ 286 w 812"/>
              <a:gd name="T37" fmla="*/ 420 h 983"/>
              <a:gd name="T38" fmla="*/ 190 w 812"/>
              <a:gd name="T39" fmla="*/ 462 h 983"/>
              <a:gd name="T40" fmla="*/ 41 w 812"/>
              <a:gd name="T41" fmla="*/ 534 h 983"/>
              <a:gd name="T42" fmla="*/ 21 w 812"/>
              <a:gd name="T43" fmla="*/ 579 h 983"/>
              <a:gd name="T44" fmla="*/ 60 w 812"/>
              <a:gd name="T45" fmla="*/ 924 h 983"/>
              <a:gd name="T46" fmla="*/ 406 w 812"/>
              <a:gd name="T47" fmla="*/ 983 h 983"/>
              <a:gd name="T48" fmla="*/ 753 w 812"/>
              <a:gd name="T49" fmla="*/ 924 h 983"/>
              <a:gd name="T50" fmla="*/ 791 w 812"/>
              <a:gd name="T51" fmla="*/ 579 h 983"/>
              <a:gd name="T52" fmla="*/ 410 w 812"/>
              <a:gd name="T53" fmla="*/ 542 h 983"/>
              <a:gd name="T54" fmla="*/ 526 w 812"/>
              <a:gd name="T55" fmla="*/ 464 h 983"/>
              <a:gd name="T56" fmla="*/ 342 w 812"/>
              <a:gd name="T57" fmla="*/ 589 h 983"/>
              <a:gd name="T58" fmla="*/ 308 w 812"/>
              <a:gd name="T59" fmla="*/ 437 h 983"/>
              <a:gd name="T60" fmla="*/ 402 w 812"/>
              <a:gd name="T61" fmla="*/ 542 h 983"/>
              <a:gd name="T62" fmla="*/ 755 w 812"/>
              <a:gd name="T63" fmla="*/ 857 h 983"/>
              <a:gd name="T64" fmla="*/ 406 w 812"/>
              <a:gd name="T65" fmla="*/ 928 h 983"/>
              <a:gd name="T66" fmla="*/ 58 w 812"/>
              <a:gd name="T67" fmla="*/ 857 h 983"/>
              <a:gd name="T68" fmla="*/ 73 w 812"/>
              <a:gd name="T69" fmla="*/ 595 h 983"/>
              <a:gd name="T70" fmla="*/ 135 w 812"/>
              <a:gd name="T71" fmla="*/ 532 h 983"/>
              <a:gd name="T72" fmla="*/ 272 w 812"/>
              <a:gd name="T73" fmla="*/ 499 h 983"/>
              <a:gd name="T74" fmla="*/ 332 w 812"/>
              <a:gd name="T75" fmla="*/ 633 h 983"/>
              <a:gd name="T76" fmla="*/ 378 w 812"/>
              <a:gd name="T77" fmla="*/ 597 h 983"/>
              <a:gd name="T78" fmla="*/ 327 w 812"/>
              <a:gd name="T79" fmla="*/ 840 h 983"/>
              <a:gd name="T80" fmla="*/ 486 w 812"/>
              <a:gd name="T81" fmla="*/ 840 h 983"/>
              <a:gd name="T82" fmla="*/ 435 w 812"/>
              <a:gd name="T83" fmla="*/ 597 h 983"/>
              <a:gd name="T84" fmla="*/ 481 w 812"/>
              <a:gd name="T85" fmla="*/ 633 h 983"/>
              <a:gd name="T86" fmla="*/ 541 w 812"/>
              <a:gd name="T87" fmla="*/ 499 h 983"/>
              <a:gd name="T88" fmla="*/ 677 w 812"/>
              <a:gd name="T89" fmla="*/ 532 h 983"/>
              <a:gd name="T90" fmla="*/ 739 w 812"/>
              <a:gd name="T91" fmla="*/ 595 h 983"/>
              <a:gd name="T92" fmla="*/ 755 w 812"/>
              <a:gd name="T93" fmla="*/ 857 h 9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812" h="983">
                <a:moveTo>
                  <a:pt x="791" y="579"/>
                </a:moveTo>
                <a:cubicBezTo>
                  <a:pt x="791" y="578"/>
                  <a:pt x="791" y="578"/>
                  <a:pt x="791" y="578"/>
                </a:cubicBezTo>
                <a:cubicBezTo>
                  <a:pt x="790" y="570"/>
                  <a:pt x="786" y="553"/>
                  <a:pt x="772" y="534"/>
                </a:cubicBezTo>
                <a:cubicBezTo>
                  <a:pt x="756" y="511"/>
                  <a:pt x="730" y="494"/>
                  <a:pt x="697" y="481"/>
                </a:cubicBezTo>
                <a:cubicBezTo>
                  <a:pt x="674" y="471"/>
                  <a:pt x="647" y="467"/>
                  <a:pt x="622" y="462"/>
                </a:cubicBezTo>
                <a:cubicBezTo>
                  <a:pt x="595" y="457"/>
                  <a:pt x="567" y="452"/>
                  <a:pt x="543" y="441"/>
                </a:cubicBezTo>
                <a:cubicBezTo>
                  <a:pt x="521" y="418"/>
                  <a:pt x="521" y="418"/>
                  <a:pt x="521" y="418"/>
                </a:cubicBezTo>
                <a:cubicBezTo>
                  <a:pt x="504" y="400"/>
                  <a:pt x="504" y="400"/>
                  <a:pt x="504" y="400"/>
                </a:cubicBezTo>
                <a:cubicBezTo>
                  <a:pt x="512" y="384"/>
                  <a:pt x="520" y="367"/>
                  <a:pt x="528" y="347"/>
                </a:cubicBezTo>
                <a:cubicBezTo>
                  <a:pt x="533" y="336"/>
                  <a:pt x="537" y="324"/>
                  <a:pt x="541" y="311"/>
                </a:cubicBezTo>
                <a:cubicBezTo>
                  <a:pt x="542" y="311"/>
                  <a:pt x="542" y="311"/>
                  <a:pt x="542" y="311"/>
                </a:cubicBezTo>
                <a:cubicBezTo>
                  <a:pt x="542" y="311"/>
                  <a:pt x="542" y="311"/>
                  <a:pt x="543" y="311"/>
                </a:cubicBezTo>
                <a:cubicBezTo>
                  <a:pt x="551" y="311"/>
                  <a:pt x="565" y="296"/>
                  <a:pt x="566" y="287"/>
                </a:cubicBezTo>
                <a:cubicBezTo>
                  <a:pt x="571" y="222"/>
                  <a:pt x="571" y="222"/>
                  <a:pt x="571" y="222"/>
                </a:cubicBezTo>
                <a:cubicBezTo>
                  <a:pt x="572" y="216"/>
                  <a:pt x="569" y="210"/>
                  <a:pt x="564" y="206"/>
                </a:cubicBezTo>
                <a:cubicBezTo>
                  <a:pt x="584" y="153"/>
                  <a:pt x="584" y="153"/>
                  <a:pt x="584" y="153"/>
                </a:cubicBezTo>
                <a:cubicBezTo>
                  <a:pt x="589" y="141"/>
                  <a:pt x="587" y="128"/>
                  <a:pt x="580" y="117"/>
                </a:cubicBezTo>
                <a:cubicBezTo>
                  <a:pt x="524" y="34"/>
                  <a:pt x="524" y="34"/>
                  <a:pt x="524" y="34"/>
                </a:cubicBezTo>
                <a:cubicBezTo>
                  <a:pt x="518" y="25"/>
                  <a:pt x="508" y="19"/>
                  <a:pt x="497" y="18"/>
                </a:cubicBezTo>
                <a:cubicBezTo>
                  <a:pt x="486" y="16"/>
                  <a:pt x="486" y="16"/>
                  <a:pt x="486" y="16"/>
                </a:cubicBezTo>
                <a:cubicBezTo>
                  <a:pt x="455" y="12"/>
                  <a:pt x="404" y="4"/>
                  <a:pt x="377" y="0"/>
                </a:cubicBezTo>
                <a:cubicBezTo>
                  <a:pt x="375" y="0"/>
                  <a:pt x="373" y="0"/>
                  <a:pt x="371" y="0"/>
                </a:cubicBezTo>
                <a:cubicBezTo>
                  <a:pt x="363" y="0"/>
                  <a:pt x="356" y="2"/>
                  <a:pt x="350" y="6"/>
                </a:cubicBezTo>
                <a:cubicBezTo>
                  <a:pt x="315" y="29"/>
                  <a:pt x="315" y="29"/>
                  <a:pt x="315" y="29"/>
                </a:cubicBezTo>
                <a:cubicBezTo>
                  <a:pt x="291" y="28"/>
                  <a:pt x="291" y="28"/>
                  <a:pt x="291" y="28"/>
                </a:cubicBezTo>
                <a:cubicBezTo>
                  <a:pt x="276" y="28"/>
                  <a:pt x="263" y="36"/>
                  <a:pt x="256" y="49"/>
                </a:cubicBezTo>
                <a:cubicBezTo>
                  <a:pt x="247" y="66"/>
                  <a:pt x="235" y="93"/>
                  <a:pt x="230" y="103"/>
                </a:cubicBezTo>
                <a:cubicBezTo>
                  <a:pt x="226" y="111"/>
                  <a:pt x="225" y="120"/>
                  <a:pt x="227" y="128"/>
                </a:cubicBezTo>
                <a:cubicBezTo>
                  <a:pt x="229" y="142"/>
                  <a:pt x="235" y="170"/>
                  <a:pt x="243" y="212"/>
                </a:cubicBezTo>
                <a:cubicBezTo>
                  <a:pt x="239" y="216"/>
                  <a:pt x="236" y="221"/>
                  <a:pt x="237" y="227"/>
                </a:cubicBezTo>
                <a:cubicBezTo>
                  <a:pt x="242" y="292"/>
                  <a:pt x="242" y="292"/>
                  <a:pt x="242" y="292"/>
                </a:cubicBezTo>
                <a:cubicBezTo>
                  <a:pt x="243" y="304"/>
                  <a:pt x="257" y="311"/>
                  <a:pt x="261" y="311"/>
                </a:cubicBezTo>
                <a:cubicBezTo>
                  <a:pt x="262" y="311"/>
                  <a:pt x="262" y="311"/>
                  <a:pt x="262" y="311"/>
                </a:cubicBezTo>
                <a:cubicBezTo>
                  <a:pt x="262" y="311"/>
                  <a:pt x="262" y="311"/>
                  <a:pt x="262" y="311"/>
                </a:cubicBezTo>
                <a:cubicBezTo>
                  <a:pt x="263" y="310"/>
                  <a:pt x="264" y="310"/>
                  <a:pt x="265" y="310"/>
                </a:cubicBezTo>
                <a:cubicBezTo>
                  <a:pt x="269" y="324"/>
                  <a:pt x="274" y="338"/>
                  <a:pt x="280" y="352"/>
                </a:cubicBezTo>
                <a:cubicBezTo>
                  <a:pt x="287" y="370"/>
                  <a:pt x="294" y="386"/>
                  <a:pt x="302" y="400"/>
                </a:cubicBezTo>
                <a:cubicBezTo>
                  <a:pt x="286" y="420"/>
                  <a:pt x="286" y="420"/>
                  <a:pt x="286" y="420"/>
                </a:cubicBezTo>
                <a:cubicBezTo>
                  <a:pt x="269" y="441"/>
                  <a:pt x="269" y="441"/>
                  <a:pt x="269" y="441"/>
                </a:cubicBezTo>
                <a:cubicBezTo>
                  <a:pt x="245" y="452"/>
                  <a:pt x="217" y="457"/>
                  <a:pt x="190" y="462"/>
                </a:cubicBezTo>
                <a:cubicBezTo>
                  <a:pt x="165" y="467"/>
                  <a:pt x="139" y="471"/>
                  <a:pt x="115" y="481"/>
                </a:cubicBezTo>
                <a:cubicBezTo>
                  <a:pt x="82" y="494"/>
                  <a:pt x="57" y="512"/>
                  <a:pt x="41" y="534"/>
                </a:cubicBezTo>
                <a:cubicBezTo>
                  <a:pt x="26" y="553"/>
                  <a:pt x="23" y="570"/>
                  <a:pt x="21" y="578"/>
                </a:cubicBezTo>
                <a:cubicBezTo>
                  <a:pt x="21" y="578"/>
                  <a:pt x="21" y="578"/>
                  <a:pt x="21" y="579"/>
                </a:cubicBezTo>
                <a:cubicBezTo>
                  <a:pt x="13" y="605"/>
                  <a:pt x="3" y="749"/>
                  <a:pt x="1" y="844"/>
                </a:cubicBezTo>
                <a:cubicBezTo>
                  <a:pt x="0" y="869"/>
                  <a:pt x="7" y="901"/>
                  <a:pt x="60" y="924"/>
                </a:cubicBezTo>
                <a:cubicBezTo>
                  <a:pt x="115" y="949"/>
                  <a:pt x="190" y="966"/>
                  <a:pt x="283" y="975"/>
                </a:cubicBezTo>
                <a:cubicBezTo>
                  <a:pt x="353" y="982"/>
                  <a:pt x="406" y="983"/>
                  <a:pt x="406" y="983"/>
                </a:cubicBezTo>
                <a:cubicBezTo>
                  <a:pt x="408" y="983"/>
                  <a:pt x="612" y="982"/>
                  <a:pt x="752" y="925"/>
                </a:cubicBezTo>
                <a:cubicBezTo>
                  <a:pt x="753" y="924"/>
                  <a:pt x="753" y="924"/>
                  <a:pt x="753" y="924"/>
                </a:cubicBezTo>
                <a:cubicBezTo>
                  <a:pt x="806" y="901"/>
                  <a:pt x="812" y="869"/>
                  <a:pt x="812" y="844"/>
                </a:cubicBezTo>
                <a:cubicBezTo>
                  <a:pt x="809" y="749"/>
                  <a:pt x="799" y="605"/>
                  <a:pt x="791" y="579"/>
                </a:cubicBezTo>
                <a:close/>
                <a:moveTo>
                  <a:pt x="470" y="589"/>
                </a:moveTo>
                <a:cubicBezTo>
                  <a:pt x="410" y="542"/>
                  <a:pt x="410" y="542"/>
                  <a:pt x="410" y="542"/>
                </a:cubicBezTo>
                <a:cubicBezTo>
                  <a:pt x="501" y="437"/>
                  <a:pt x="501" y="437"/>
                  <a:pt x="501" y="437"/>
                </a:cubicBezTo>
                <a:cubicBezTo>
                  <a:pt x="526" y="464"/>
                  <a:pt x="526" y="464"/>
                  <a:pt x="526" y="464"/>
                </a:cubicBezTo>
                <a:lnTo>
                  <a:pt x="470" y="589"/>
                </a:lnTo>
                <a:close/>
                <a:moveTo>
                  <a:pt x="342" y="589"/>
                </a:moveTo>
                <a:cubicBezTo>
                  <a:pt x="286" y="464"/>
                  <a:pt x="286" y="464"/>
                  <a:pt x="286" y="464"/>
                </a:cubicBezTo>
                <a:cubicBezTo>
                  <a:pt x="308" y="437"/>
                  <a:pt x="308" y="437"/>
                  <a:pt x="308" y="437"/>
                </a:cubicBezTo>
                <a:cubicBezTo>
                  <a:pt x="308" y="437"/>
                  <a:pt x="308" y="437"/>
                  <a:pt x="308" y="437"/>
                </a:cubicBezTo>
                <a:cubicBezTo>
                  <a:pt x="402" y="542"/>
                  <a:pt x="402" y="542"/>
                  <a:pt x="402" y="542"/>
                </a:cubicBezTo>
                <a:lnTo>
                  <a:pt x="342" y="589"/>
                </a:lnTo>
                <a:close/>
                <a:moveTo>
                  <a:pt x="755" y="857"/>
                </a:moveTo>
                <a:cubicBezTo>
                  <a:pt x="753" y="860"/>
                  <a:pt x="748" y="867"/>
                  <a:pt x="731" y="874"/>
                </a:cubicBezTo>
                <a:cubicBezTo>
                  <a:pt x="602" y="926"/>
                  <a:pt x="410" y="928"/>
                  <a:pt x="406" y="928"/>
                </a:cubicBezTo>
                <a:cubicBezTo>
                  <a:pt x="402" y="928"/>
                  <a:pt x="201" y="926"/>
                  <a:pt x="82" y="874"/>
                </a:cubicBezTo>
                <a:cubicBezTo>
                  <a:pt x="65" y="867"/>
                  <a:pt x="59" y="860"/>
                  <a:pt x="58" y="857"/>
                </a:cubicBezTo>
                <a:cubicBezTo>
                  <a:pt x="56" y="854"/>
                  <a:pt x="56" y="851"/>
                  <a:pt x="56" y="845"/>
                </a:cubicBezTo>
                <a:cubicBezTo>
                  <a:pt x="58" y="736"/>
                  <a:pt x="69" y="611"/>
                  <a:pt x="73" y="595"/>
                </a:cubicBezTo>
                <a:cubicBezTo>
                  <a:pt x="74" y="593"/>
                  <a:pt x="75" y="591"/>
                  <a:pt x="75" y="589"/>
                </a:cubicBezTo>
                <a:cubicBezTo>
                  <a:pt x="83" y="552"/>
                  <a:pt x="121" y="537"/>
                  <a:pt x="135" y="532"/>
                </a:cubicBezTo>
                <a:cubicBezTo>
                  <a:pt x="154" y="524"/>
                  <a:pt x="177" y="520"/>
                  <a:pt x="201" y="516"/>
                </a:cubicBezTo>
                <a:cubicBezTo>
                  <a:pt x="224" y="511"/>
                  <a:pt x="248" y="507"/>
                  <a:pt x="272" y="499"/>
                </a:cubicBezTo>
                <a:cubicBezTo>
                  <a:pt x="317" y="601"/>
                  <a:pt x="317" y="601"/>
                  <a:pt x="317" y="601"/>
                </a:cubicBezTo>
                <a:cubicBezTo>
                  <a:pt x="332" y="633"/>
                  <a:pt x="332" y="633"/>
                  <a:pt x="332" y="633"/>
                </a:cubicBezTo>
                <a:cubicBezTo>
                  <a:pt x="359" y="611"/>
                  <a:pt x="359" y="611"/>
                  <a:pt x="359" y="611"/>
                </a:cubicBezTo>
                <a:cubicBezTo>
                  <a:pt x="378" y="597"/>
                  <a:pt x="378" y="597"/>
                  <a:pt x="378" y="597"/>
                </a:cubicBezTo>
                <a:cubicBezTo>
                  <a:pt x="379" y="599"/>
                  <a:pt x="379" y="599"/>
                  <a:pt x="379" y="599"/>
                </a:cubicBezTo>
                <a:cubicBezTo>
                  <a:pt x="327" y="840"/>
                  <a:pt x="327" y="840"/>
                  <a:pt x="327" y="840"/>
                </a:cubicBezTo>
                <a:cubicBezTo>
                  <a:pt x="406" y="914"/>
                  <a:pt x="406" y="914"/>
                  <a:pt x="406" y="914"/>
                </a:cubicBezTo>
                <a:cubicBezTo>
                  <a:pt x="486" y="840"/>
                  <a:pt x="486" y="840"/>
                  <a:pt x="486" y="840"/>
                </a:cubicBezTo>
                <a:cubicBezTo>
                  <a:pt x="434" y="598"/>
                  <a:pt x="434" y="598"/>
                  <a:pt x="434" y="598"/>
                </a:cubicBezTo>
                <a:cubicBezTo>
                  <a:pt x="435" y="597"/>
                  <a:pt x="435" y="597"/>
                  <a:pt x="435" y="597"/>
                </a:cubicBezTo>
                <a:cubicBezTo>
                  <a:pt x="453" y="611"/>
                  <a:pt x="453" y="611"/>
                  <a:pt x="453" y="611"/>
                </a:cubicBezTo>
                <a:cubicBezTo>
                  <a:pt x="481" y="633"/>
                  <a:pt x="481" y="633"/>
                  <a:pt x="481" y="633"/>
                </a:cubicBezTo>
                <a:cubicBezTo>
                  <a:pt x="495" y="601"/>
                  <a:pt x="495" y="601"/>
                  <a:pt x="495" y="601"/>
                </a:cubicBezTo>
                <a:cubicBezTo>
                  <a:pt x="541" y="499"/>
                  <a:pt x="541" y="499"/>
                  <a:pt x="541" y="499"/>
                </a:cubicBezTo>
                <a:cubicBezTo>
                  <a:pt x="564" y="507"/>
                  <a:pt x="588" y="511"/>
                  <a:pt x="612" y="516"/>
                </a:cubicBezTo>
                <a:cubicBezTo>
                  <a:pt x="636" y="520"/>
                  <a:pt x="658" y="524"/>
                  <a:pt x="677" y="532"/>
                </a:cubicBezTo>
                <a:cubicBezTo>
                  <a:pt x="692" y="537"/>
                  <a:pt x="730" y="552"/>
                  <a:pt x="738" y="589"/>
                </a:cubicBezTo>
                <a:cubicBezTo>
                  <a:pt x="738" y="591"/>
                  <a:pt x="738" y="593"/>
                  <a:pt x="739" y="595"/>
                </a:cubicBezTo>
                <a:cubicBezTo>
                  <a:pt x="743" y="611"/>
                  <a:pt x="754" y="736"/>
                  <a:pt x="757" y="845"/>
                </a:cubicBezTo>
                <a:cubicBezTo>
                  <a:pt x="757" y="851"/>
                  <a:pt x="757" y="854"/>
                  <a:pt x="755" y="857"/>
                </a:cubicBezTo>
                <a:close/>
              </a:path>
            </a:pathLst>
          </a:custGeom>
          <a:solidFill>
            <a:schemeClr val="bg1"/>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grpSp>
        <p:nvGrpSpPr>
          <p:cNvPr id="66" name="Group 65"/>
          <p:cNvGrpSpPr/>
          <p:nvPr/>
        </p:nvGrpSpPr>
        <p:grpSpPr>
          <a:xfrm>
            <a:off x="4792401" y="4398675"/>
            <a:ext cx="455532" cy="619702"/>
            <a:chOff x="7523163" y="1893888"/>
            <a:chExt cx="801688" cy="1090612"/>
          </a:xfrm>
          <a:solidFill>
            <a:schemeClr val="bg1"/>
          </a:solidFill>
        </p:grpSpPr>
        <p:sp>
          <p:nvSpPr>
            <p:cNvPr id="67" name="Freeform 17"/>
            <p:cNvSpPr>
              <a:spLocks/>
            </p:cNvSpPr>
            <p:nvPr/>
          </p:nvSpPr>
          <p:spPr bwMode="auto">
            <a:xfrm>
              <a:off x="7823201" y="2260600"/>
              <a:ext cx="247650" cy="60325"/>
            </a:xfrm>
            <a:custGeom>
              <a:avLst/>
              <a:gdLst>
                <a:gd name="T0" fmla="*/ 58 w 65"/>
                <a:gd name="T1" fmla="*/ 0 h 16"/>
                <a:gd name="T2" fmla="*/ 7 w 65"/>
                <a:gd name="T3" fmla="*/ 0 h 16"/>
                <a:gd name="T4" fmla="*/ 0 w 65"/>
                <a:gd name="T5" fmla="*/ 8 h 16"/>
                <a:gd name="T6" fmla="*/ 7 w 65"/>
                <a:gd name="T7" fmla="*/ 16 h 16"/>
                <a:gd name="T8" fmla="*/ 58 w 65"/>
                <a:gd name="T9" fmla="*/ 16 h 16"/>
                <a:gd name="T10" fmla="*/ 65 w 65"/>
                <a:gd name="T11" fmla="*/ 8 h 16"/>
                <a:gd name="T12" fmla="*/ 58 w 65"/>
                <a:gd name="T13" fmla="*/ 0 h 16"/>
              </a:gdLst>
              <a:ahLst/>
              <a:cxnLst>
                <a:cxn ang="0">
                  <a:pos x="T0" y="T1"/>
                </a:cxn>
                <a:cxn ang="0">
                  <a:pos x="T2" y="T3"/>
                </a:cxn>
                <a:cxn ang="0">
                  <a:pos x="T4" y="T5"/>
                </a:cxn>
                <a:cxn ang="0">
                  <a:pos x="T6" y="T7"/>
                </a:cxn>
                <a:cxn ang="0">
                  <a:pos x="T8" y="T9"/>
                </a:cxn>
                <a:cxn ang="0">
                  <a:pos x="T10" y="T11"/>
                </a:cxn>
                <a:cxn ang="0">
                  <a:pos x="T12" y="T13"/>
                </a:cxn>
              </a:cxnLst>
              <a:rect l="0" t="0" r="r" b="b"/>
              <a:pathLst>
                <a:path w="65" h="16">
                  <a:moveTo>
                    <a:pt x="58" y="0"/>
                  </a:moveTo>
                  <a:cubicBezTo>
                    <a:pt x="7" y="0"/>
                    <a:pt x="7" y="0"/>
                    <a:pt x="7" y="0"/>
                  </a:cubicBezTo>
                  <a:cubicBezTo>
                    <a:pt x="3" y="0"/>
                    <a:pt x="0" y="4"/>
                    <a:pt x="0" y="8"/>
                  </a:cubicBezTo>
                  <a:cubicBezTo>
                    <a:pt x="0" y="12"/>
                    <a:pt x="3" y="16"/>
                    <a:pt x="7" y="16"/>
                  </a:cubicBezTo>
                  <a:cubicBezTo>
                    <a:pt x="58" y="16"/>
                    <a:pt x="58" y="16"/>
                    <a:pt x="58" y="16"/>
                  </a:cubicBezTo>
                  <a:cubicBezTo>
                    <a:pt x="62" y="16"/>
                    <a:pt x="65" y="12"/>
                    <a:pt x="65" y="8"/>
                  </a:cubicBezTo>
                  <a:cubicBezTo>
                    <a:pt x="65" y="4"/>
                    <a:pt x="62" y="0"/>
                    <a:pt x="58"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sp>
          <p:nvSpPr>
            <p:cNvPr id="68" name="Freeform 18"/>
            <p:cNvSpPr>
              <a:spLocks/>
            </p:cNvSpPr>
            <p:nvPr/>
          </p:nvSpPr>
          <p:spPr bwMode="auto">
            <a:xfrm>
              <a:off x="7823201" y="2427288"/>
              <a:ext cx="247650" cy="60325"/>
            </a:xfrm>
            <a:custGeom>
              <a:avLst/>
              <a:gdLst>
                <a:gd name="T0" fmla="*/ 65 w 65"/>
                <a:gd name="T1" fmla="*/ 8 h 16"/>
                <a:gd name="T2" fmla="*/ 58 w 65"/>
                <a:gd name="T3" fmla="*/ 0 h 16"/>
                <a:gd name="T4" fmla="*/ 7 w 65"/>
                <a:gd name="T5" fmla="*/ 0 h 16"/>
                <a:gd name="T6" fmla="*/ 0 w 65"/>
                <a:gd name="T7" fmla="*/ 8 h 16"/>
                <a:gd name="T8" fmla="*/ 7 w 65"/>
                <a:gd name="T9" fmla="*/ 16 h 16"/>
                <a:gd name="T10" fmla="*/ 58 w 65"/>
                <a:gd name="T11" fmla="*/ 16 h 16"/>
                <a:gd name="T12" fmla="*/ 65 w 65"/>
                <a:gd name="T13" fmla="*/ 8 h 16"/>
              </a:gdLst>
              <a:ahLst/>
              <a:cxnLst>
                <a:cxn ang="0">
                  <a:pos x="T0" y="T1"/>
                </a:cxn>
                <a:cxn ang="0">
                  <a:pos x="T2" y="T3"/>
                </a:cxn>
                <a:cxn ang="0">
                  <a:pos x="T4" y="T5"/>
                </a:cxn>
                <a:cxn ang="0">
                  <a:pos x="T6" y="T7"/>
                </a:cxn>
                <a:cxn ang="0">
                  <a:pos x="T8" y="T9"/>
                </a:cxn>
                <a:cxn ang="0">
                  <a:pos x="T10" y="T11"/>
                </a:cxn>
                <a:cxn ang="0">
                  <a:pos x="T12" y="T13"/>
                </a:cxn>
              </a:cxnLst>
              <a:rect l="0" t="0" r="r" b="b"/>
              <a:pathLst>
                <a:path w="65" h="16">
                  <a:moveTo>
                    <a:pt x="65" y="8"/>
                  </a:moveTo>
                  <a:cubicBezTo>
                    <a:pt x="65" y="4"/>
                    <a:pt x="62" y="0"/>
                    <a:pt x="58" y="0"/>
                  </a:cubicBezTo>
                  <a:cubicBezTo>
                    <a:pt x="7" y="0"/>
                    <a:pt x="7" y="0"/>
                    <a:pt x="7" y="0"/>
                  </a:cubicBezTo>
                  <a:cubicBezTo>
                    <a:pt x="3" y="0"/>
                    <a:pt x="0" y="4"/>
                    <a:pt x="0" y="8"/>
                  </a:cubicBezTo>
                  <a:cubicBezTo>
                    <a:pt x="0" y="12"/>
                    <a:pt x="3" y="16"/>
                    <a:pt x="7" y="16"/>
                  </a:cubicBezTo>
                  <a:cubicBezTo>
                    <a:pt x="58" y="16"/>
                    <a:pt x="58" y="16"/>
                    <a:pt x="58" y="16"/>
                  </a:cubicBezTo>
                  <a:cubicBezTo>
                    <a:pt x="62" y="16"/>
                    <a:pt x="65" y="12"/>
                    <a:pt x="65"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sp>
          <p:nvSpPr>
            <p:cNvPr id="69" name="Freeform 19"/>
            <p:cNvSpPr>
              <a:spLocks noEditPoints="1"/>
            </p:cNvSpPr>
            <p:nvPr/>
          </p:nvSpPr>
          <p:spPr bwMode="auto">
            <a:xfrm>
              <a:off x="7694613" y="2238375"/>
              <a:ext cx="103188" cy="104775"/>
            </a:xfrm>
            <a:custGeom>
              <a:avLst/>
              <a:gdLst>
                <a:gd name="T0" fmla="*/ 65 w 65"/>
                <a:gd name="T1" fmla="*/ 0 h 66"/>
                <a:gd name="T2" fmla="*/ 0 w 65"/>
                <a:gd name="T3" fmla="*/ 0 h 66"/>
                <a:gd name="T4" fmla="*/ 0 w 65"/>
                <a:gd name="T5" fmla="*/ 66 h 66"/>
                <a:gd name="T6" fmla="*/ 65 w 65"/>
                <a:gd name="T7" fmla="*/ 66 h 66"/>
                <a:gd name="T8" fmla="*/ 65 w 65"/>
                <a:gd name="T9" fmla="*/ 0 h 66"/>
                <a:gd name="T10" fmla="*/ 48 w 65"/>
                <a:gd name="T11" fmla="*/ 50 h 66"/>
                <a:gd name="T12" fmla="*/ 17 w 65"/>
                <a:gd name="T13" fmla="*/ 50 h 66"/>
                <a:gd name="T14" fmla="*/ 17 w 65"/>
                <a:gd name="T15" fmla="*/ 19 h 66"/>
                <a:gd name="T16" fmla="*/ 48 w 65"/>
                <a:gd name="T17" fmla="*/ 19 h 66"/>
                <a:gd name="T18" fmla="*/ 48 w 65"/>
                <a:gd name="T19" fmla="*/ 5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 h="66">
                  <a:moveTo>
                    <a:pt x="65" y="0"/>
                  </a:moveTo>
                  <a:lnTo>
                    <a:pt x="0" y="0"/>
                  </a:lnTo>
                  <a:lnTo>
                    <a:pt x="0" y="66"/>
                  </a:lnTo>
                  <a:lnTo>
                    <a:pt x="65" y="66"/>
                  </a:lnTo>
                  <a:lnTo>
                    <a:pt x="65" y="0"/>
                  </a:lnTo>
                  <a:close/>
                  <a:moveTo>
                    <a:pt x="48" y="50"/>
                  </a:moveTo>
                  <a:lnTo>
                    <a:pt x="17" y="50"/>
                  </a:lnTo>
                  <a:lnTo>
                    <a:pt x="17" y="19"/>
                  </a:lnTo>
                  <a:lnTo>
                    <a:pt x="48" y="19"/>
                  </a:lnTo>
                  <a:lnTo>
                    <a:pt x="48" y="5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sp>
          <p:nvSpPr>
            <p:cNvPr id="70" name="Freeform 20"/>
            <p:cNvSpPr>
              <a:spLocks noEditPoints="1"/>
            </p:cNvSpPr>
            <p:nvPr/>
          </p:nvSpPr>
          <p:spPr bwMode="auto">
            <a:xfrm>
              <a:off x="7694613" y="2405063"/>
              <a:ext cx="103188" cy="104775"/>
            </a:xfrm>
            <a:custGeom>
              <a:avLst/>
              <a:gdLst>
                <a:gd name="T0" fmla="*/ 65 w 65"/>
                <a:gd name="T1" fmla="*/ 0 h 66"/>
                <a:gd name="T2" fmla="*/ 0 w 65"/>
                <a:gd name="T3" fmla="*/ 0 h 66"/>
                <a:gd name="T4" fmla="*/ 0 w 65"/>
                <a:gd name="T5" fmla="*/ 66 h 66"/>
                <a:gd name="T6" fmla="*/ 65 w 65"/>
                <a:gd name="T7" fmla="*/ 66 h 66"/>
                <a:gd name="T8" fmla="*/ 65 w 65"/>
                <a:gd name="T9" fmla="*/ 0 h 66"/>
                <a:gd name="T10" fmla="*/ 48 w 65"/>
                <a:gd name="T11" fmla="*/ 47 h 66"/>
                <a:gd name="T12" fmla="*/ 17 w 65"/>
                <a:gd name="T13" fmla="*/ 47 h 66"/>
                <a:gd name="T14" fmla="*/ 17 w 65"/>
                <a:gd name="T15" fmla="*/ 16 h 66"/>
                <a:gd name="T16" fmla="*/ 48 w 65"/>
                <a:gd name="T17" fmla="*/ 16 h 66"/>
                <a:gd name="T18" fmla="*/ 48 w 65"/>
                <a:gd name="T19" fmla="*/ 4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 h="66">
                  <a:moveTo>
                    <a:pt x="65" y="0"/>
                  </a:moveTo>
                  <a:lnTo>
                    <a:pt x="0" y="0"/>
                  </a:lnTo>
                  <a:lnTo>
                    <a:pt x="0" y="66"/>
                  </a:lnTo>
                  <a:lnTo>
                    <a:pt x="65" y="66"/>
                  </a:lnTo>
                  <a:lnTo>
                    <a:pt x="65" y="0"/>
                  </a:lnTo>
                  <a:close/>
                  <a:moveTo>
                    <a:pt x="48" y="47"/>
                  </a:moveTo>
                  <a:lnTo>
                    <a:pt x="17" y="47"/>
                  </a:lnTo>
                  <a:lnTo>
                    <a:pt x="17" y="16"/>
                  </a:lnTo>
                  <a:lnTo>
                    <a:pt x="48" y="16"/>
                  </a:lnTo>
                  <a:lnTo>
                    <a:pt x="48" y="4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sp>
          <p:nvSpPr>
            <p:cNvPr id="71" name="Freeform 21"/>
            <p:cNvSpPr>
              <a:spLocks noEditPoints="1"/>
            </p:cNvSpPr>
            <p:nvPr/>
          </p:nvSpPr>
          <p:spPr bwMode="auto">
            <a:xfrm>
              <a:off x="7694613" y="2571750"/>
              <a:ext cx="103188" cy="104775"/>
            </a:xfrm>
            <a:custGeom>
              <a:avLst/>
              <a:gdLst>
                <a:gd name="T0" fmla="*/ 0 w 65"/>
                <a:gd name="T1" fmla="*/ 66 h 66"/>
                <a:gd name="T2" fmla="*/ 65 w 65"/>
                <a:gd name="T3" fmla="*/ 66 h 66"/>
                <a:gd name="T4" fmla="*/ 65 w 65"/>
                <a:gd name="T5" fmla="*/ 0 h 66"/>
                <a:gd name="T6" fmla="*/ 0 w 65"/>
                <a:gd name="T7" fmla="*/ 0 h 66"/>
                <a:gd name="T8" fmla="*/ 0 w 65"/>
                <a:gd name="T9" fmla="*/ 66 h 66"/>
                <a:gd name="T10" fmla="*/ 17 w 65"/>
                <a:gd name="T11" fmla="*/ 16 h 66"/>
                <a:gd name="T12" fmla="*/ 48 w 65"/>
                <a:gd name="T13" fmla="*/ 16 h 66"/>
                <a:gd name="T14" fmla="*/ 48 w 65"/>
                <a:gd name="T15" fmla="*/ 47 h 66"/>
                <a:gd name="T16" fmla="*/ 17 w 65"/>
                <a:gd name="T17" fmla="*/ 47 h 66"/>
                <a:gd name="T18" fmla="*/ 17 w 65"/>
                <a:gd name="T19" fmla="*/ 16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5" h="66">
                  <a:moveTo>
                    <a:pt x="0" y="66"/>
                  </a:moveTo>
                  <a:lnTo>
                    <a:pt x="65" y="66"/>
                  </a:lnTo>
                  <a:lnTo>
                    <a:pt x="65" y="0"/>
                  </a:lnTo>
                  <a:lnTo>
                    <a:pt x="0" y="0"/>
                  </a:lnTo>
                  <a:lnTo>
                    <a:pt x="0" y="66"/>
                  </a:lnTo>
                  <a:close/>
                  <a:moveTo>
                    <a:pt x="17" y="16"/>
                  </a:moveTo>
                  <a:lnTo>
                    <a:pt x="48" y="16"/>
                  </a:lnTo>
                  <a:lnTo>
                    <a:pt x="48" y="47"/>
                  </a:lnTo>
                  <a:lnTo>
                    <a:pt x="17" y="47"/>
                  </a:lnTo>
                  <a:lnTo>
                    <a:pt x="17" y="1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sp>
          <p:nvSpPr>
            <p:cNvPr id="72" name="Freeform 22"/>
            <p:cNvSpPr>
              <a:spLocks/>
            </p:cNvSpPr>
            <p:nvPr/>
          </p:nvSpPr>
          <p:spPr bwMode="auto">
            <a:xfrm>
              <a:off x="7823201" y="2593975"/>
              <a:ext cx="201613" cy="57150"/>
            </a:xfrm>
            <a:custGeom>
              <a:avLst/>
              <a:gdLst>
                <a:gd name="T0" fmla="*/ 0 w 53"/>
                <a:gd name="T1" fmla="*/ 8 h 15"/>
                <a:gd name="T2" fmla="*/ 7 w 53"/>
                <a:gd name="T3" fmla="*/ 15 h 15"/>
                <a:gd name="T4" fmla="*/ 35 w 53"/>
                <a:gd name="T5" fmla="*/ 15 h 15"/>
                <a:gd name="T6" fmla="*/ 53 w 53"/>
                <a:gd name="T7" fmla="*/ 0 h 15"/>
                <a:gd name="T8" fmla="*/ 7 w 53"/>
                <a:gd name="T9" fmla="*/ 0 h 15"/>
                <a:gd name="T10" fmla="*/ 0 w 53"/>
                <a:gd name="T11" fmla="*/ 8 h 15"/>
              </a:gdLst>
              <a:ahLst/>
              <a:cxnLst>
                <a:cxn ang="0">
                  <a:pos x="T0" y="T1"/>
                </a:cxn>
                <a:cxn ang="0">
                  <a:pos x="T2" y="T3"/>
                </a:cxn>
                <a:cxn ang="0">
                  <a:pos x="T4" y="T5"/>
                </a:cxn>
                <a:cxn ang="0">
                  <a:pos x="T6" y="T7"/>
                </a:cxn>
                <a:cxn ang="0">
                  <a:pos x="T8" y="T9"/>
                </a:cxn>
                <a:cxn ang="0">
                  <a:pos x="T10" y="T11"/>
                </a:cxn>
              </a:cxnLst>
              <a:rect l="0" t="0" r="r" b="b"/>
              <a:pathLst>
                <a:path w="53" h="15">
                  <a:moveTo>
                    <a:pt x="0" y="8"/>
                  </a:moveTo>
                  <a:cubicBezTo>
                    <a:pt x="0" y="12"/>
                    <a:pt x="3" y="15"/>
                    <a:pt x="7" y="15"/>
                  </a:cubicBezTo>
                  <a:cubicBezTo>
                    <a:pt x="35" y="15"/>
                    <a:pt x="35" y="15"/>
                    <a:pt x="35" y="15"/>
                  </a:cubicBezTo>
                  <a:cubicBezTo>
                    <a:pt x="40" y="9"/>
                    <a:pt x="46" y="4"/>
                    <a:pt x="53" y="0"/>
                  </a:cubicBezTo>
                  <a:cubicBezTo>
                    <a:pt x="7" y="0"/>
                    <a:pt x="7" y="0"/>
                    <a:pt x="7" y="0"/>
                  </a:cubicBezTo>
                  <a:cubicBezTo>
                    <a:pt x="3" y="0"/>
                    <a:pt x="0" y="3"/>
                    <a:pt x="0"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sp>
          <p:nvSpPr>
            <p:cNvPr id="73" name="Freeform 23"/>
            <p:cNvSpPr>
              <a:spLocks noEditPoints="1"/>
            </p:cNvSpPr>
            <p:nvPr/>
          </p:nvSpPr>
          <p:spPr bwMode="auto">
            <a:xfrm>
              <a:off x="7523163" y="1893888"/>
              <a:ext cx="719138" cy="1006475"/>
            </a:xfrm>
            <a:custGeom>
              <a:avLst/>
              <a:gdLst>
                <a:gd name="T0" fmla="*/ 48 w 189"/>
                <a:gd name="T1" fmla="*/ 244 h 266"/>
                <a:gd name="T2" fmla="*/ 22 w 189"/>
                <a:gd name="T3" fmla="*/ 218 h 266"/>
                <a:gd name="T4" fmla="*/ 22 w 189"/>
                <a:gd name="T5" fmla="*/ 80 h 266"/>
                <a:gd name="T6" fmla="*/ 48 w 189"/>
                <a:gd name="T7" fmla="*/ 54 h 266"/>
                <a:gd name="T8" fmla="*/ 57 w 189"/>
                <a:gd name="T9" fmla="*/ 54 h 266"/>
                <a:gd name="T10" fmla="*/ 69 w 189"/>
                <a:gd name="T11" fmla="*/ 63 h 266"/>
                <a:gd name="T12" fmla="*/ 121 w 189"/>
                <a:gd name="T13" fmla="*/ 63 h 266"/>
                <a:gd name="T14" fmla="*/ 133 w 189"/>
                <a:gd name="T15" fmla="*/ 54 h 266"/>
                <a:gd name="T16" fmla="*/ 141 w 189"/>
                <a:gd name="T17" fmla="*/ 54 h 266"/>
                <a:gd name="T18" fmla="*/ 167 w 189"/>
                <a:gd name="T19" fmla="*/ 80 h 266"/>
                <a:gd name="T20" fmla="*/ 167 w 189"/>
                <a:gd name="T21" fmla="*/ 178 h 266"/>
                <a:gd name="T22" fmla="*/ 189 w 189"/>
                <a:gd name="T23" fmla="*/ 184 h 266"/>
                <a:gd name="T24" fmla="*/ 189 w 189"/>
                <a:gd name="T25" fmla="*/ 80 h 266"/>
                <a:gd name="T26" fmla="*/ 141 w 189"/>
                <a:gd name="T27" fmla="*/ 32 h 266"/>
                <a:gd name="T28" fmla="*/ 133 w 189"/>
                <a:gd name="T29" fmla="*/ 32 h 266"/>
                <a:gd name="T30" fmla="*/ 121 w 189"/>
                <a:gd name="T31" fmla="*/ 22 h 266"/>
                <a:gd name="T32" fmla="*/ 117 w 189"/>
                <a:gd name="T33" fmla="*/ 22 h 266"/>
                <a:gd name="T34" fmla="*/ 95 w 189"/>
                <a:gd name="T35" fmla="*/ 0 h 266"/>
                <a:gd name="T36" fmla="*/ 72 w 189"/>
                <a:gd name="T37" fmla="*/ 22 h 266"/>
                <a:gd name="T38" fmla="*/ 69 w 189"/>
                <a:gd name="T39" fmla="*/ 22 h 266"/>
                <a:gd name="T40" fmla="*/ 56 w 189"/>
                <a:gd name="T41" fmla="*/ 32 h 266"/>
                <a:gd name="T42" fmla="*/ 48 w 189"/>
                <a:gd name="T43" fmla="*/ 32 h 266"/>
                <a:gd name="T44" fmla="*/ 0 w 189"/>
                <a:gd name="T45" fmla="*/ 80 h 266"/>
                <a:gd name="T46" fmla="*/ 0 w 189"/>
                <a:gd name="T47" fmla="*/ 218 h 266"/>
                <a:gd name="T48" fmla="*/ 48 w 189"/>
                <a:gd name="T49" fmla="*/ 266 h 266"/>
                <a:gd name="T50" fmla="*/ 107 w 189"/>
                <a:gd name="T51" fmla="*/ 266 h 266"/>
                <a:gd name="T52" fmla="*/ 101 w 189"/>
                <a:gd name="T53" fmla="*/ 244 h 266"/>
                <a:gd name="T54" fmla="*/ 48 w 189"/>
                <a:gd name="T55" fmla="*/ 244 h 266"/>
                <a:gd name="T56" fmla="*/ 95 w 189"/>
                <a:gd name="T57" fmla="*/ 14 h 266"/>
                <a:gd name="T58" fmla="*/ 103 w 189"/>
                <a:gd name="T59" fmla="*/ 22 h 266"/>
                <a:gd name="T60" fmla="*/ 86 w 189"/>
                <a:gd name="T61" fmla="*/ 22 h 266"/>
                <a:gd name="T62" fmla="*/ 95 w 189"/>
                <a:gd name="T63" fmla="*/ 14 h 2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89" h="266">
                  <a:moveTo>
                    <a:pt x="48" y="244"/>
                  </a:moveTo>
                  <a:cubicBezTo>
                    <a:pt x="34" y="244"/>
                    <a:pt x="22" y="232"/>
                    <a:pt x="22" y="218"/>
                  </a:cubicBezTo>
                  <a:cubicBezTo>
                    <a:pt x="22" y="80"/>
                    <a:pt x="22" y="80"/>
                    <a:pt x="22" y="80"/>
                  </a:cubicBezTo>
                  <a:cubicBezTo>
                    <a:pt x="22" y="65"/>
                    <a:pt x="34" y="54"/>
                    <a:pt x="48" y="54"/>
                  </a:cubicBezTo>
                  <a:cubicBezTo>
                    <a:pt x="57" y="54"/>
                    <a:pt x="57" y="54"/>
                    <a:pt x="57" y="54"/>
                  </a:cubicBezTo>
                  <a:cubicBezTo>
                    <a:pt x="58" y="59"/>
                    <a:pt x="63" y="63"/>
                    <a:pt x="69" y="63"/>
                  </a:cubicBezTo>
                  <a:cubicBezTo>
                    <a:pt x="121" y="63"/>
                    <a:pt x="121" y="63"/>
                    <a:pt x="121" y="63"/>
                  </a:cubicBezTo>
                  <a:cubicBezTo>
                    <a:pt x="126" y="63"/>
                    <a:pt x="131" y="59"/>
                    <a:pt x="133" y="54"/>
                  </a:cubicBezTo>
                  <a:cubicBezTo>
                    <a:pt x="141" y="54"/>
                    <a:pt x="141" y="54"/>
                    <a:pt x="141" y="54"/>
                  </a:cubicBezTo>
                  <a:cubicBezTo>
                    <a:pt x="155" y="54"/>
                    <a:pt x="167" y="65"/>
                    <a:pt x="167" y="80"/>
                  </a:cubicBezTo>
                  <a:cubicBezTo>
                    <a:pt x="167" y="178"/>
                    <a:pt x="167" y="178"/>
                    <a:pt x="167" y="178"/>
                  </a:cubicBezTo>
                  <a:cubicBezTo>
                    <a:pt x="175" y="179"/>
                    <a:pt x="182" y="181"/>
                    <a:pt x="189" y="184"/>
                  </a:cubicBezTo>
                  <a:cubicBezTo>
                    <a:pt x="189" y="80"/>
                    <a:pt x="189" y="80"/>
                    <a:pt x="189" y="80"/>
                  </a:cubicBezTo>
                  <a:cubicBezTo>
                    <a:pt x="189" y="53"/>
                    <a:pt x="167" y="32"/>
                    <a:pt x="141" y="32"/>
                  </a:cubicBezTo>
                  <a:cubicBezTo>
                    <a:pt x="133" y="32"/>
                    <a:pt x="133" y="32"/>
                    <a:pt x="133" y="32"/>
                  </a:cubicBezTo>
                  <a:cubicBezTo>
                    <a:pt x="131" y="26"/>
                    <a:pt x="126" y="22"/>
                    <a:pt x="121" y="22"/>
                  </a:cubicBezTo>
                  <a:cubicBezTo>
                    <a:pt x="117" y="22"/>
                    <a:pt x="117" y="22"/>
                    <a:pt x="117" y="22"/>
                  </a:cubicBezTo>
                  <a:cubicBezTo>
                    <a:pt x="117" y="10"/>
                    <a:pt x="107" y="0"/>
                    <a:pt x="95" y="0"/>
                  </a:cubicBezTo>
                  <a:cubicBezTo>
                    <a:pt x="82" y="0"/>
                    <a:pt x="72" y="10"/>
                    <a:pt x="72" y="22"/>
                  </a:cubicBezTo>
                  <a:cubicBezTo>
                    <a:pt x="69" y="22"/>
                    <a:pt x="69" y="22"/>
                    <a:pt x="69" y="22"/>
                  </a:cubicBezTo>
                  <a:cubicBezTo>
                    <a:pt x="63" y="22"/>
                    <a:pt x="58" y="26"/>
                    <a:pt x="56" y="32"/>
                  </a:cubicBezTo>
                  <a:cubicBezTo>
                    <a:pt x="48" y="32"/>
                    <a:pt x="48" y="32"/>
                    <a:pt x="48" y="32"/>
                  </a:cubicBezTo>
                  <a:cubicBezTo>
                    <a:pt x="22" y="32"/>
                    <a:pt x="0" y="53"/>
                    <a:pt x="0" y="80"/>
                  </a:cubicBezTo>
                  <a:cubicBezTo>
                    <a:pt x="0" y="218"/>
                    <a:pt x="0" y="218"/>
                    <a:pt x="0" y="218"/>
                  </a:cubicBezTo>
                  <a:cubicBezTo>
                    <a:pt x="0" y="244"/>
                    <a:pt x="22" y="266"/>
                    <a:pt x="48" y="266"/>
                  </a:cubicBezTo>
                  <a:cubicBezTo>
                    <a:pt x="107" y="266"/>
                    <a:pt x="107" y="266"/>
                    <a:pt x="107" y="266"/>
                  </a:cubicBezTo>
                  <a:cubicBezTo>
                    <a:pt x="104" y="259"/>
                    <a:pt x="102" y="252"/>
                    <a:pt x="101" y="244"/>
                  </a:cubicBezTo>
                  <a:lnTo>
                    <a:pt x="48" y="244"/>
                  </a:lnTo>
                  <a:close/>
                  <a:moveTo>
                    <a:pt x="95" y="14"/>
                  </a:moveTo>
                  <a:cubicBezTo>
                    <a:pt x="99" y="14"/>
                    <a:pt x="103" y="17"/>
                    <a:pt x="103" y="22"/>
                  </a:cubicBezTo>
                  <a:cubicBezTo>
                    <a:pt x="86" y="22"/>
                    <a:pt x="86" y="22"/>
                    <a:pt x="86" y="22"/>
                  </a:cubicBezTo>
                  <a:cubicBezTo>
                    <a:pt x="86" y="17"/>
                    <a:pt x="90" y="14"/>
                    <a:pt x="95" y="1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sp>
          <p:nvSpPr>
            <p:cNvPr id="74" name="Freeform 24"/>
            <p:cNvSpPr>
              <a:spLocks noEditPoints="1"/>
            </p:cNvSpPr>
            <p:nvPr/>
          </p:nvSpPr>
          <p:spPr bwMode="auto">
            <a:xfrm>
              <a:off x="7948613" y="2605088"/>
              <a:ext cx="376238" cy="379412"/>
            </a:xfrm>
            <a:custGeom>
              <a:avLst/>
              <a:gdLst>
                <a:gd name="T0" fmla="*/ 49 w 99"/>
                <a:gd name="T1" fmla="*/ 0 h 100"/>
                <a:gd name="T2" fmla="*/ 0 w 99"/>
                <a:gd name="T3" fmla="*/ 50 h 100"/>
                <a:gd name="T4" fmla="*/ 49 w 99"/>
                <a:gd name="T5" fmla="*/ 100 h 100"/>
                <a:gd name="T6" fmla="*/ 99 w 99"/>
                <a:gd name="T7" fmla="*/ 50 h 100"/>
                <a:gd name="T8" fmla="*/ 49 w 99"/>
                <a:gd name="T9" fmla="*/ 0 h 100"/>
                <a:gd name="T10" fmla="*/ 45 w 99"/>
                <a:gd name="T11" fmla="*/ 77 h 100"/>
                <a:gd name="T12" fmla="*/ 37 w 99"/>
                <a:gd name="T13" fmla="*/ 77 h 100"/>
                <a:gd name="T14" fmla="*/ 23 w 99"/>
                <a:gd name="T15" fmla="*/ 49 h 100"/>
                <a:gd name="T16" fmla="*/ 31 w 99"/>
                <a:gd name="T17" fmla="*/ 44 h 100"/>
                <a:gd name="T18" fmla="*/ 39 w 99"/>
                <a:gd name="T19" fmla="*/ 62 h 100"/>
                <a:gd name="T20" fmla="*/ 60 w 99"/>
                <a:gd name="T21" fmla="*/ 23 h 100"/>
                <a:gd name="T22" fmla="*/ 75 w 99"/>
                <a:gd name="T23" fmla="*/ 23 h 100"/>
                <a:gd name="T24" fmla="*/ 45 w 99"/>
                <a:gd name="T25" fmla="*/ 77 h 1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9" h="100">
                  <a:moveTo>
                    <a:pt x="49" y="0"/>
                  </a:moveTo>
                  <a:cubicBezTo>
                    <a:pt x="22" y="0"/>
                    <a:pt x="0" y="23"/>
                    <a:pt x="0" y="50"/>
                  </a:cubicBezTo>
                  <a:cubicBezTo>
                    <a:pt x="0" y="77"/>
                    <a:pt x="22" y="100"/>
                    <a:pt x="49" y="100"/>
                  </a:cubicBezTo>
                  <a:cubicBezTo>
                    <a:pt x="76" y="100"/>
                    <a:pt x="99" y="77"/>
                    <a:pt x="99" y="50"/>
                  </a:cubicBezTo>
                  <a:cubicBezTo>
                    <a:pt x="99" y="23"/>
                    <a:pt x="76" y="0"/>
                    <a:pt x="49" y="0"/>
                  </a:cubicBezTo>
                  <a:close/>
                  <a:moveTo>
                    <a:pt x="45" y="77"/>
                  </a:moveTo>
                  <a:cubicBezTo>
                    <a:pt x="37" y="77"/>
                    <a:pt x="37" y="77"/>
                    <a:pt x="37" y="77"/>
                  </a:cubicBezTo>
                  <a:cubicBezTo>
                    <a:pt x="23" y="49"/>
                    <a:pt x="23" y="49"/>
                    <a:pt x="23" y="49"/>
                  </a:cubicBezTo>
                  <a:cubicBezTo>
                    <a:pt x="31" y="44"/>
                    <a:pt x="31" y="44"/>
                    <a:pt x="31" y="44"/>
                  </a:cubicBezTo>
                  <a:cubicBezTo>
                    <a:pt x="39" y="62"/>
                    <a:pt x="39" y="62"/>
                    <a:pt x="39" y="62"/>
                  </a:cubicBezTo>
                  <a:cubicBezTo>
                    <a:pt x="60" y="23"/>
                    <a:pt x="60" y="23"/>
                    <a:pt x="60" y="23"/>
                  </a:cubicBezTo>
                  <a:cubicBezTo>
                    <a:pt x="75" y="23"/>
                    <a:pt x="75" y="23"/>
                    <a:pt x="75" y="23"/>
                  </a:cubicBezTo>
                  <a:lnTo>
                    <a:pt x="45" y="7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id-ID" sz="1800" b="0" i="0" u="none" strike="noStrike" kern="1200" cap="none" spc="0" normalizeH="0" baseline="0" noProof="0">
                <a:ln>
                  <a:noFill/>
                </a:ln>
                <a:solidFill>
                  <a:prstClr val="black"/>
                </a:solidFill>
                <a:effectLst/>
                <a:uLnTx/>
                <a:uFillTx/>
                <a:latin typeface="Lato Light"/>
                <a:ea typeface="+mn-ea"/>
                <a:cs typeface="+mn-cs"/>
              </a:endParaRPr>
            </a:p>
          </p:txBody>
        </p:sp>
      </p:grpSp>
      <p:pic>
        <p:nvPicPr>
          <p:cNvPr id="4099"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47350" y="2189539"/>
            <a:ext cx="1644650" cy="4603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12066363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C3440"/>
        </a:solidFill>
        <a:effectLst/>
      </p:bgPr>
    </p:bg>
    <p:spTree>
      <p:nvGrpSpPr>
        <p:cNvPr id="1" name=""/>
        <p:cNvGrpSpPr/>
        <p:nvPr/>
      </p:nvGrpSpPr>
      <p:grpSpPr>
        <a:xfrm>
          <a:off x="0" y="0"/>
          <a:ext cx="0" cy="0"/>
          <a:chOff x="0" y="0"/>
          <a:chExt cx="0" cy="0"/>
        </a:xfrm>
      </p:grpSpPr>
      <p:sp>
        <p:nvSpPr>
          <p:cNvPr id="4" name="Title 1"/>
          <p:cNvSpPr txBox="1">
            <a:spLocks/>
          </p:cNvSpPr>
          <p:nvPr/>
        </p:nvSpPr>
        <p:spPr>
          <a:xfrm>
            <a:off x="1217360" y="126999"/>
            <a:ext cx="5444336" cy="786123"/>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600" b="1" dirty="0">
                <a:gradFill flip="none" rotWithShape="1">
                  <a:gsLst>
                    <a:gs pos="0">
                      <a:schemeClr val="bg2">
                        <a:shade val="30000"/>
                        <a:satMod val="115000"/>
                      </a:schemeClr>
                    </a:gs>
                    <a:gs pos="50000">
                      <a:schemeClr val="bg2">
                        <a:shade val="67500"/>
                        <a:satMod val="115000"/>
                      </a:schemeClr>
                    </a:gs>
                    <a:gs pos="100000">
                      <a:schemeClr val="bg2">
                        <a:shade val="100000"/>
                        <a:satMod val="115000"/>
                      </a:schemeClr>
                    </a:gs>
                  </a:gsLst>
                  <a:lin ang="0" scaled="1"/>
                  <a:tileRect/>
                </a:gradFill>
                <a:latin typeface="Open Sans" panose="020B0606030504020204" pitchFamily="34" charset="0"/>
                <a:ea typeface="Open Sans" panose="020B0606030504020204" pitchFamily="34" charset="0"/>
                <a:cs typeface="Open Sans" panose="020B0606030504020204" pitchFamily="34" charset="0"/>
              </a:rPr>
              <a:t>OUR VISION </a:t>
            </a:r>
          </a:p>
        </p:txBody>
      </p:sp>
      <p:sp>
        <p:nvSpPr>
          <p:cNvPr id="5" name="Subtitle 2"/>
          <p:cNvSpPr txBox="1">
            <a:spLocks/>
          </p:cNvSpPr>
          <p:nvPr/>
        </p:nvSpPr>
        <p:spPr>
          <a:xfrm>
            <a:off x="1398788" y="913123"/>
            <a:ext cx="6081512" cy="56551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dirty="0" smtClean="0">
                <a:solidFill>
                  <a:srgbClr val="7AC5DD"/>
                </a:solidFill>
                <a:latin typeface="Open Sans" panose="020B0606030504020204" pitchFamily="34" charset="0"/>
                <a:ea typeface="Open Sans" panose="020B0606030504020204" pitchFamily="34" charset="0"/>
                <a:cs typeface="Open Sans" panose="020B0606030504020204" pitchFamily="34" charset="0"/>
              </a:rPr>
              <a:t>From ‘sufficiency’ to ‘efficiency’</a:t>
            </a:r>
            <a:endParaRPr lang="en-US" dirty="0">
              <a:solidFill>
                <a:srgbClr val="7AC5DD"/>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Title 1"/>
          <p:cNvSpPr txBox="1">
            <a:spLocks/>
          </p:cNvSpPr>
          <p:nvPr/>
        </p:nvSpPr>
        <p:spPr>
          <a:xfrm>
            <a:off x="1850438" y="5524134"/>
            <a:ext cx="7980162" cy="58301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21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rPr>
              <a:t>We’ll connect humans to bank.</a:t>
            </a:r>
          </a:p>
          <a:p>
            <a:pPr algn="ctr"/>
            <a:r>
              <a:rPr lang="en-US" sz="2100" dirty="0" smtClean="0">
                <a:solidFill>
                  <a:schemeClr val="bg1"/>
                </a:solidFill>
                <a:latin typeface="Open Sans" panose="020B0606030504020204" pitchFamily="34" charset="0"/>
                <a:ea typeface="Open Sans" panose="020B0606030504020204" pitchFamily="34" charset="0"/>
                <a:cs typeface="Open Sans" panose="020B0606030504020204" pitchFamily="34" charset="0"/>
              </a:rPr>
              <a:t>Dev will be available for the customers to interact 24*7</a:t>
            </a:r>
            <a:endParaRPr lang="en-US" sz="21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8" name="Subtitle 2"/>
          <p:cNvSpPr txBox="1">
            <a:spLocks/>
          </p:cNvSpPr>
          <p:nvPr/>
        </p:nvSpPr>
        <p:spPr>
          <a:xfrm>
            <a:off x="554297" y="5813891"/>
            <a:ext cx="3186545" cy="565516"/>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endParaRPr lang="en-US" sz="2000" dirty="0">
              <a:solidFill>
                <a:srgbClr val="629AB8"/>
              </a:solidFill>
              <a:latin typeface="Lato Light" panose="020F0502020204030203" pitchFamily="34" charset="0"/>
              <a:ea typeface="Lato Light" panose="020F0502020204030203" pitchFamily="34" charset="0"/>
              <a:cs typeface="Lato Light" panose="020F0502020204030203" pitchFamily="34" charset="0"/>
            </a:endParaRPr>
          </a:p>
        </p:txBody>
      </p:sp>
      <p:sp>
        <p:nvSpPr>
          <p:cNvPr id="22" name="Freeform 21"/>
          <p:cNvSpPr/>
          <p:nvPr/>
        </p:nvSpPr>
        <p:spPr>
          <a:xfrm>
            <a:off x="1965573" y="1648372"/>
            <a:ext cx="3504776" cy="3561255"/>
          </a:xfrm>
          <a:custGeom>
            <a:avLst/>
            <a:gdLst>
              <a:gd name="connsiteX0" fmla="*/ 2001569 w 3939651"/>
              <a:gd name="connsiteY0" fmla="*/ 0 h 4003138"/>
              <a:gd name="connsiteX1" fmla="*/ 3845845 w 3939651"/>
              <a:gd name="connsiteY1" fmla="*/ 1222468 h 4003138"/>
              <a:gd name="connsiteX2" fmla="*/ 3897432 w 3939651"/>
              <a:gd name="connsiteY2" fmla="*/ 1363413 h 4003138"/>
              <a:gd name="connsiteX3" fmla="*/ 3440826 w 3939651"/>
              <a:gd name="connsiteY3" fmla="*/ 1363413 h 4003138"/>
              <a:gd name="connsiteX4" fmla="*/ 3252439 w 3939651"/>
              <a:gd name="connsiteY4" fmla="*/ 1551800 h 4003138"/>
              <a:gd name="connsiteX5" fmla="*/ 3252439 w 3939651"/>
              <a:gd name="connsiteY5" fmla="*/ 2305326 h 4003138"/>
              <a:gd name="connsiteX6" fmla="*/ 3440826 w 3939651"/>
              <a:gd name="connsiteY6" fmla="*/ 2493713 h 4003138"/>
              <a:gd name="connsiteX7" fmla="*/ 3939651 w 3939651"/>
              <a:gd name="connsiteY7" fmla="*/ 2493713 h 4003138"/>
              <a:gd name="connsiteX8" fmla="*/ 3913152 w 3939651"/>
              <a:gd name="connsiteY8" fmla="*/ 2596775 h 4003138"/>
              <a:gd name="connsiteX9" fmla="*/ 2001569 w 3939651"/>
              <a:gd name="connsiteY9" fmla="*/ 4003138 h 4003138"/>
              <a:gd name="connsiteX10" fmla="*/ 0 w 3939651"/>
              <a:gd name="connsiteY10" fmla="*/ 2001569 h 4003138"/>
              <a:gd name="connsiteX11" fmla="*/ 2001569 w 3939651"/>
              <a:gd name="connsiteY11" fmla="*/ 0 h 4003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39651" h="4003138">
                <a:moveTo>
                  <a:pt x="2001569" y="0"/>
                </a:moveTo>
                <a:cubicBezTo>
                  <a:pt x="2830646" y="0"/>
                  <a:pt x="3541990" y="504075"/>
                  <a:pt x="3845845" y="1222468"/>
                </a:cubicBezTo>
                <a:lnTo>
                  <a:pt x="3897432" y="1363413"/>
                </a:lnTo>
                <a:lnTo>
                  <a:pt x="3440826" y="1363413"/>
                </a:lnTo>
                <a:cubicBezTo>
                  <a:pt x="3336783" y="1363413"/>
                  <a:pt x="3252439" y="1447757"/>
                  <a:pt x="3252439" y="1551800"/>
                </a:cubicBezTo>
                <a:lnTo>
                  <a:pt x="3252439" y="2305326"/>
                </a:lnTo>
                <a:cubicBezTo>
                  <a:pt x="3252439" y="2409369"/>
                  <a:pt x="3336783" y="2493713"/>
                  <a:pt x="3440826" y="2493713"/>
                </a:cubicBezTo>
                <a:lnTo>
                  <a:pt x="3939651" y="2493713"/>
                </a:lnTo>
                <a:lnTo>
                  <a:pt x="3913152" y="2596775"/>
                </a:lnTo>
                <a:cubicBezTo>
                  <a:pt x="3659730" y="3411550"/>
                  <a:pt x="2899736" y="4003138"/>
                  <a:pt x="2001569" y="4003138"/>
                </a:cubicBezTo>
                <a:cubicBezTo>
                  <a:pt x="896133" y="4003138"/>
                  <a:pt x="0" y="3107005"/>
                  <a:pt x="0" y="2001569"/>
                </a:cubicBezTo>
                <a:cubicBezTo>
                  <a:pt x="0" y="896133"/>
                  <a:pt x="896133" y="0"/>
                  <a:pt x="2001569" y="0"/>
                </a:cubicBezTo>
                <a:close/>
              </a:path>
            </a:pathLst>
          </a:custGeom>
          <a:blipFill dpi="0" rotWithShape="1">
            <a:blip r:embed="rId2"/>
            <a:srcRect/>
            <a:stretch>
              <a:fillRect/>
            </a:stretch>
          </a:blipFill>
          <a:ln w="101600">
            <a:solidFill>
              <a:srgbClr val="5697BC"/>
            </a:solid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sp>
        <p:nvSpPr>
          <p:cNvPr id="23" name="Freeform 22"/>
          <p:cNvSpPr/>
          <p:nvPr/>
        </p:nvSpPr>
        <p:spPr>
          <a:xfrm>
            <a:off x="6583680" y="1645920"/>
            <a:ext cx="3504776" cy="3561255"/>
          </a:xfrm>
          <a:custGeom>
            <a:avLst/>
            <a:gdLst>
              <a:gd name="connsiteX0" fmla="*/ 1938082 w 3939651"/>
              <a:gd name="connsiteY0" fmla="*/ 0 h 4003138"/>
              <a:gd name="connsiteX1" fmla="*/ 3939651 w 3939651"/>
              <a:gd name="connsiteY1" fmla="*/ 2001569 h 4003138"/>
              <a:gd name="connsiteX2" fmla="*/ 1938082 w 3939651"/>
              <a:gd name="connsiteY2" fmla="*/ 4003138 h 4003138"/>
              <a:gd name="connsiteX3" fmla="*/ 26500 w 3939651"/>
              <a:gd name="connsiteY3" fmla="*/ 2596775 h 4003138"/>
              <a:gd name="connsiteX4" fmla="*/ 0 w 3939651"/>
              <a:gd name="connsiteY4" fmla="*/ 2493713 h 4003138"/>
              <a:gd name="connsiteX5" fmla="*/ 498824 w 3939651"/>
              <a:gd name="connsiteY5" fmla="*/ 2493713 h 4003138"/>
              <a:gd name="connsiteX6" fmla="*/ 687211 w 3939651"/>
              <a:gd name="connsiteY6" fmla="*/ 2305326 h 4003138"/>
              <a:gd name="connsiteX7" fmla="*/ 687211 w 3939651"/>
              <a:gd name="connsiteY7" fmla="*/ 1551800 h 4003138"/>
              <a:gd name="connsiteX8" fmla="*/ 498824 w 3939651"/>
              <a:gd name="connsiteY8" fmla="*/ 1363413 h 4003138"/>
              <a:gd name="connsiteX9" fmla="*/ 42220 w 3939651"/>
              <a:gd name="connsiteY9" fmla="*/ 1363413 h 4003138"/>
              <a:gd name="connsiteX10" fmla="*/ 93807 w 3939651"/>
              <a:gd name="connsiteY10" fmla="*/ 1222468 h 4003138"/>
              <a:gd name="connsiteX11" fmla="*/ 1938082 w 3939651"/>
              <a:gd name="connsiteY11" fmla="*/ 0 h 4003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939651" h="4003138">
                <a:moveTo>
                  <a:pt x="1938082" y="0"/>
                </a:moveTo>
                <a:cubicBezTo>
                  <a:pt x="3043518" y="0"/>
                  <a:pt x="3939651" y="896133"/>
                  <a:pt x="3939651" y="2001569"/>
                </a:cubicBezTo>
                <a:cubicBezTo>
                  <a:pt x="3939651" y="3107005"/>
                  <a:pt x="3043518" y="4003138"/>
                  <a:pt x="1938082" y="4003138"/>
                </a:cubicBezTo>
                <a:cubicBezTo>
                  <a:pt x="1039916" y="4003138"/>
                  <a:pt x="279921" y="3411550"/>
                  <a:pt x="26500" y="2596775"/>
                </a:cubicBezTo>
                <a:lnTo>
                  <a:pt x="0" y="2493713"/>
                </a:lnTo>
                <a:lnTo>
                  <a:pt x="498824" y="2493713"/>
                </a:lnTo>
                <a:cubicBezTo>
                  <a:pt x="602867" y="2493713"/>
                  <a:pt x="687211" y="2409369"/>
                  <a:pt x="687211" y="2305326"/>
                </a:cubicBezTo>
                <a:lnTo>
                  <a:pt x="687211" y="1551800"/>
                </a:lnTo>
                <a:cubicBezTo>
                  <a:pt x="687211" y="1447757"/>
                  <a:pt x="602867" y="1363413"/>
                  <a:pt x="498824" y="1363413"/>
                </a:cubicBezTo>
                <a:lnTo>
                  <a:pt x="42220" y="1363413"/>
                </a:lnTo>
                <a:lnTo>
                  <a:pt x="93807" y="1222468"/>
                </a:lnTo>
                <a:cubicBezTo>
                  <a:pt x="397661" y="504075"/>
                  <a:pt x="1109005" y="0"/>
                  <a:pt x="1938082" y="0"/>
                </a:cubicBezTo>
                <a:close/>
              </a:path>
            </a:pathLst>
          </a:custGeom>
          <a:blipFill dpi="0" rotWithShape="1">
            <a:blip r:embed="rId3"/>
            <a:srcRect/>
            <a:stretch>
              <a:fillRect t="3000" b="-4000"/>
            </a:stretch>
          </a:blipFill>
          <a:ln w="101600">
            <a:solidFill>
              <a:srgbClr val="81C6AA"/>
            </a:solidFill>
          </a:ln>
        </p:spPr>
        <p:style>
          <a:lnRef idx="2">
            <a:schemeClr val="lt1">
              <a:hueOff val="0"/>
              <a:satOff val="0"/>
              <a:lumOff val="0"/>
              <a:alphaOff val="0"/>
            </a:schemeClr>
          </a:lnRef>
          <a:fillRef idx="1">
            <a:scrgbClr r="0" g="0" b="0"/>
          </a:fillRef>
          <a:effectRef idx="0">
            <a:schemeClr val="accent1">
              <a:hueOff val="0"/>
              <a:satOff val="0"/>
              <a:lumOff val="0"/>
              <a:alphaOff val="0"/>
            </a:schemeClr>
          </a:effectRef>
          <a:fontRef idx="minor">
            <a:schemeClr val="lt1"/>
          </a:fontRef>
        </p:style>
      </p:sp>
      <p:grpSp>
        <p:nvGrpSpPr>
          <p:cNvPr id="33" name="Group 32"/>
          <p:cNvGrpSpPr/>
          <p:nvPr/>
        </p:nvGrpSpPr>
        <p:grpSpPr>
          <a:xfrm>
            <a:off x="4879331" y="2903762"/>
            <a:ext cx="2373383" cy="919488"/>
            <a:chOff x="4849354" y="2687312"/>
            <a:chExt cx="2373383" cy="919488"/>
          </a:xfrm>
          <a:gradFill>
            <a:gsLst>
              <a:gs pos="30000">
                <a:srgbClr val="5697BC"/>
              </a:gs>
              <a:gs pos="70000">
                <a:srgbClr val="81C6AA"/>
              </a:gs>
            </a:gsLst>
            <a:lin ang="0" scaled="0"/>
          </a:gradFill>
        </p:grpSpPr>
        <p:sp>
          <p:nvSpPr>
            <p:cNvPr id="21" name="Rounded Rectangle 20"/>
            <p:cNvSpPr/>
            <p:nvPr/>
          </p:nvSpPr>
          <p:spPr>
            <a:xfrm>
              <a:off x="4849354" y="2687312"/>
              <a:ext cx="2373383" cy="919488"/>
            </a:xfrm>
            <a:prstGeom prst="roundRect">
              <a:avLst>
                <a:gd name="adj" fmla="val 12628"/>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Heart 23"/>
            <p:cNvSpPr/>
            <p:nvPr/>
          </p:nvSpPr>
          <p:spPr>
            <a:xfrm>
              <a:off x="5741457" y="2861847"/>
              <a:ext cx="612813" cy="612813"/>
            </a:xfrm>
            <a:prstGeom prst="hear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1" name="Rounded Rectangle 30"/>
          <p:cNvSpPr/>
          <p:nvPr/>
        </p:nvSpPr>
        <p:spPr>
          <a:xfrm rot="16200000">
            <a:off x="-93775" y="-108585"/>
            <a:ext cx="1550763" cy="901549"/>
          </a:xfrm>
          <a:prstGeom prst="roundRect">
            <a:avLst>
              <a:gd name="adj" fmla="val 50000"/>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ounded Rectangle 31"/>
          <p:cNvSpPr/>
          <p:nvPr/>
        </p:nvSpPr>
        <p:spPr>
          <a:xfrm rot="16200000">
            <a:off x="11471576" y="84027"/>
            <a:ext cx="293916" cy="583057"/>
          </a:xfrm>
          <a:prstGeom prst="roundRect">
            <a:avLst>
              <a:gd name="adj" fmla="val 31851"/>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470132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fade">
                                      <p:cBhvr>
                                        <p:cTn id="7" dur="500"/>
                                        <p:tgtEl>
                                          <p:spTgt spid="3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Effect transition="in" filter="wipe(down)">
                                      <p:cBhvr>
                                        <p:cTn id="10" dur="500"/>
                                        <p:tgtEl>
                                          <p:spTgt spid="31"/>
                                        </p:tgtEl>
                                      </p:cBhvr>
                                    </p:animEffect>
                                  </p:childTnLst>
                                </p:cTn>
                              </p:par>
                              <p:par>
                                <p:cTn id="11" presetID="22" presetClass="entr" presetSubtype="2" fill="hold" grpId="0" nodeType="with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wipe(right)">
                                      <p:cBhvr>
                                        <p:cTn id="13" dur="500"/>
                                        <p:tgtEl>
                                          <p:spTgt spid="5"/>
                                        </p:tgtEl>
                                      </p:cBhvr>
                                    </p:animEffect>
                                  </p:childTnLst>
                                </p:cTn>
                              </p:par>
                              <p:par>
                                <p:cTn id="14" presetID="22" presetClass="entr" presetSubtype="8" fill="hold" grpId="0" nodeType="withEffect">
                                  <p:stCondLst>
                                    <p:cond delay="250"/>
                                  </p:stCondLst>
                                  <p:childTnLst>
                                    <p:set>
                                      <p:cBhvr>
                                        <p:cTn id="15" dur="1" fill="hold">
                                          <p:stCondLst>
                                            <p:cond delay="0"/>
                                          </p:stCondLst>
                                        </p:cTn>
                                        <p:tgtEl>
                                          <p:spTgt spid="4"/>
                                        </p:tgtEl>
                                        <p:attrNameLst>
                                          <p:attrName>style.visibility</p:attrName>
                                        </p:attrNameLst>
                                      </p:cBhvr>
                                      <p:to>
                                        <p:strVal val="visible"/>
                                      </p:to>
                                    </p:set>
                                    <p:animEffect transition="in" filter="wipe(left)">
                                      <p:cBhvr>
                                        <p:cTn id="16" dur="500"/>
                                        <p:tgtEl>
                                          <p:spTgt spid="4"/>
                                        </p:tgtEl>
                                      </p:cBhvr>
                                    </p:animEffect>
                                  </p:childTnLst>
                                </p:cTn>
                              </p:par>
                            </p:childTnLst>
                          </p:cTn>
                        </p:par>
                      </p:childTnLst>
                    </p:cTn>
                  </p:par>
                  <p:par>
                    <p:cTn id="17" fill="hold">
                      <p:stCondLst>
                        <p:cond delay="indefinite"/>
                      </p:stCondLst>
                      <p:childTnLst>
                        <p:par>
                          <p:cTn id="18" fill="hold">
                            <p:stCondLst>
                              <p:cond delay="0"/>
                            </p:stCondLst>
                            <p:childTnLst>
                              <p:par>
                                <p:cTn id="19" presetID="53" presetClass="entr" presetSubtype="16" fill="hold" nodeType="clickEffect">
                                  <p:stCondLst>
                                    <p:cond delay="0"/>
                                  </p:stCondLst>
                                  <p:childTnLst>
                                    <p:set>
                                      <p:cBhvr>
                                        <p:cTn id="20" dur="1" fill="hold">
                                          <p:stCondLst>
                                            <p:cond delay="0"/>
                                          </p:stCondLst>
                                        </p:cTn>
                                        <p:tgtEl>
                                          <p:spTgt spid="22"/>
                                        </p:tgtEl>
                                        <p:attrNameLst>
                                          <p:attrName>style.visibility</p:attrName>
                                        </p:attrNameLst>
                                      </p:cBhvr>
                                      <p:to>
                                        <p:strVal val="visible"/>
                                      </p:to>
                                    </p:set>
                                    <p:anim calcmode="lin" valueType="num">
                                      <p:cBhvr>
                                        <p:cTn id="21" dur="750" fill="hold"/>
                                        <p:tgtEl>
                                          <p:spTgt spid="22"/>
                                        </p:tgtEl>
                                        <p:attrNameLst>
                                          <p:attrName>ppt_w</p:attrName>
                                        </p:attrNameLst>
                                      </p:cBhvr>
                                      <p:tavLst>
                                        <p:tav tm="0">
                                          <p:val>
                                            <p:fltVal val="0"/>
                                          </p:val>
                                        </p:tav>
                                        <p:tav tm="100000">
                                          <p:val>
                                            <p:strVal val="#ppt_w"/>
                                          </p:val>
                                        </p:tav>
                                      </p:tavLst>
                                    </p:anim>
                                    <p:anim calcmode="lin" valueType="num">
                                      <p:cBhvr>
                                        <p:cTn id="22" dur="750" fill="hold"/>
                                        <p:tgtEl>
                                          <p:spTgt spid="22"/>
                                        </p:tgtEl>
                                        <p:attrNameLst>
                                          <p:attrName>ppt_h</p:attrName>
                                        </p:attrNameLst>
                                      </p:cBhvr>
                                      <p:tavLst>
                                        <p:tav tm="0">
                                          <p:val>
                                            <p:fltVal val="0"/>
                                          </p:val>
                                        </p:tav>
                                        <p:tav tm="100000">
                                          <p:val>
                                            <p:strVal val="#ppt_h"/>
                                          </p:val>
                                        </p:tav>
                                      </p:tavLst>
                                    </p:anim>
                                    <p:animEffect transition="in" filter="fade">
                                      <p:cBhvr>
                                        <p:cTn id="23" dur="750"/>
                                        <p:tgtEl>
                                          <p:spTgt spid="22"/>
                                        </p:tgtEl>
                                      </p:cBhvr>
                                    </p:animEffect>
                                  </p:childTnLst>
                                </p:cTn>
                              </p:par>
                              <p:par>
                                <p:cTn id="24" presetID="53" presetClass="entr" presetSubtype="16" fill="hold" nodeType="withEffect">
                                  <p:stCondLst>
                                    <p:cond delay="250"/>
                                  </p:stCondLst>
                                  <p:childTnLst>
                                    <p:set>
                                      <p:cBhvr>
                                        <p:cTn id="25" dur="1" fill="hold">
                                          <p:stCondLst>
                                            <p:cond delay="0"/>
                                          </p:stCondLst>
                                        </p:cTn>
                                        <p:tgtEl>
                                          <p:spTgt spid="23"/>
                                        </p:tgtEl>
                                        <p:attrNameLst>
                                          <p:attrName>style.visibility</p:attrName>
                                        </p:attrNameLst>
                                      </p:cBhvr>
                                      <p:to>
                                        <p:strVal val="visible"/>
                                      </p:to>
                                    </p:set>
                                    <p:anim calcmode="lin" valueType="num">
                                      <p:cBhvr>
                                        <p:cTn id="26" dur="750" fill="hold"/>
                                        <p:tgtEl>
                                          <p:spTgt spid="23"/>
                                        </p:tgtEl>
                                        <p:attrNameLst>
                                          <p:attrName>ppt_w</p:attrName>
                                        </p:attrNameLst>
                                      </p:cBhvr>
                                      <p:tavLst>
                                        <p:tav tm="0">
                                          <p:val>
                                            <p:fltVal val="0"/>
                                          </p:val>
                                        </p:tav>
                                        <p:tav tm="100000">
                                          <p:val>
                                            <p:strVal val="#ppt_w"/>
                                          </p:val>
                                        </p:tav>
                                      </p:tavLst>
                                    </p:anim>
                                    <p:anim calcmode="lin" valueType="num">
                                      <p:cBhvr>
                                        <p:cTn id="27" dur="750" fill="hold"/>
                                        <p:tgtEl>
                                          <p:spTgt spid="23"/>
                                        </p:tgtEl>
                                        <p:attrNameLst>
                                          <p:attrName>ppt_h</p:attrName>
                                        </p:attrNameLst>
                                      </p:cBhvr>
                                      <p:tavLst>
                                        <p:tav tm="0">
                                          <p:val>
                                            <p:fltVal val="0"/>
                                          </p:val>
                                        </p:tav>
                                        <p:tav tm="100000">
                                          <p:val>
                                            <p:strVal val="#ppt_h"/>
                                          </p:val>
                                        </p:tav>
                                      </p:tavLst>
                                    </p:anim>
                                    <p:animEffect transition="in" filter="fade">
                                      <p:cBhvr>
                                        <p:cTn id="28" dur="750"/>
                                        <p:tgtEl>
                                          <p:spTgt spid="23"/>
                                        </p:tgtEl>
                                      </p:cBhvr>
                                    </p:animEffect>
                                  </p:childTnLst>
                                </p:cTn>
                              </p:par>
                              <p:par>
                                <p:cTn id="29" presetID="16" presetClass="entr" presetSubtype="21" fill="hold" nodeType="withEffect">
                                  <p:stCondLst>
                                    <p:cond delay="1000"/>
                                  </p:stCondLst>
                                  <p:childTnLst>
                                    <p:set>
                                      <p:cBhvr>
                                        <p:cTn id="30" dur="1" fill="hold">
                                          <p:stCondLst>
                                            <p:cond delay="0"/>
                                          </p:stCondLst>
                                        </p:cTn>
                                        <p:tgtEl>
                                          <p:spTgt spid="33"/>
                                        </p:tgtEl>
                                        <p:attrNameLst>
                                          <p:attrName>style.visibility</p:attrName>
                                        </p:attrNameLst>
                                      </p:cBhvr>
                                      <p:to>
                                        <p:strVal val="visible"/>
                                      </p:to>
                                    </p:set>
                                    <p:animEffect transition="in" filter="barn(inVertical)">
                                      <p:cBhvr>
                                        <p:cTn id="31" dur="750"/>
                                        <p:tgtEl>
                                          <p:spTgt spid="33"/>
                                        </p:tgtEl>
                                      </p:cBhvr>
                                    </p:animEffect>
                                  </p:childTnLst>
                                </p:cTn>
                              </p:par>
                            </p:childTnLst>
                          </p:cTn>
                        </p:par>
                        <p:par>
                          <p:cTn id="32" fill="hold">
                            <p:stCondLst>
                              <p:cond delay="1750"/>
                            </p:stCondLst>
                            <p:childTnLst>
                              <p:par>
                                <p:cTn id="33" presetID="22" presetClass="entr" presetSubtype="8" fill="hold" grpId="0" nodeType="afterEffect">
                                  <p:stCondLst>
                                    <p:cond delay="0"/>
                                  </p:stCondLst>
                                  <p:childTnLst>
                                    <p:set>
                                      <p:cBhvr>
                                        <p:cTn id="34" dur="1" fill="hold">
                                          <p:stCondLst>
                                            <p:cond delay="0"/>
                                          </p:stCondLst>
                                        </p:cTn>
                                        <p:tgtEl>
                                          <p:spTgt spid="7"/>
                                        </p:tgtEl>
                                        <p:attrNameLst>
                                          <p:attrName>style.visibility</p:attrName>
                                        </p:attrNameLst>
                                      </p:cBhvr>
                                      <p:to>
                                        <p:strVal val="visible"/>
                                      </p:to>
                                    </p:set>
                                    <p:animEffect transition="in" filter="wipe(left)">
                                      <p:cBhvr>
                                        <p:cTn id="35" dur="500"/>
                                        <p:tgtEl>
                                          <p:spTgt spid="7"/>
                                        </p:tgtEl>
                                      </p:cBhvr>
                                    </p:animEffect>
                                  </p:childTnLst>
                                </p:cTn>
                              </p:par>
                              <p:par>
                                <p:cTn id="36" presetID="22" presetClass="entr" presetSubtype="2" fill="hold" grpId="0" nodeType="withEffect" nodePh="1">
                                  <p:stCondLst>
                                    <p:cond delay="250"/>
                                  </p:stCondLst>
                                  <p:endCondLst>
                                    <p:cond evt="begin" delay="0">
                                      <p:tn val="36"/>
                                    </p:cond>
                                  </p:endCondLst>
                                  <p:childTnLst>
                                    <p:set>
                                      <p:cBhvr>
                                        <p:cTn id="37" dur="1" fill="hold">
                                          <p:stCondLst>
                                            <p:cond delay="0"/>
                                          </p:stCondLst>
                                        </p:cTn>
                                        <p:tgtEl>
                                          <p:spTgt spid="8"/>
                                        </p:tgtEl>
                                        <p:attrNameLst>
                                          <p:attrName>style.visibility</p:attrName>
                                        </p:attrNameLst>
                                      </p:cBhvr>
                                      <p:to>
                                        <p:strVal val="visible"/>
                                      </p:to>
                                    </p:set>
                                    <p:animEffect transition="in" filter="wipe(right)">
                                      <p:cBhvr>
                                        <p:cTn id="3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7" grpId="0"/>
      <p:bldP spid="8" grpId="0"/>
      <p:bldP spid="31" grpId="0" animBg="1"/>
      <p:bldP spid="32"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0" name="Group 19"/>
          <p:cNvGrpSpPr/>
          <p:nvPr/>
        </p:nvGrpSpPr>
        <p:grpSpPr>
          <a:xfrm>
            <a:off x="394423" y="540346"/>
            <a:ext cx="7314132" cy="5829300"/>
            <a:chOff x="394423" y="540346"/>
            <a:chExt cx="7314132" cy="5829300"/>
          </a:xfrm>
        </p:grpSpPr>
        <p:pic>
          <p:nvPicPr>
            <p:cNvPr id="4" name="Picture 4" descr="Home-Customer-Care-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4423" y="540346"/>
              <a:ext cx="7260694" cy="5829300"/>
            </a:xfrm>
            <a:prstGeom prst="rect">
              <a:avLst/>
            </a:prstGeom>
            <a:noFill/>
            <a:extLst>
              <a:ext uri="{909E8E84-426E-40DD-AFC4-6F175D3DCCD1}">
                <a14:hiddenFill xmlns:a14="http://schemas.microsoft.com/office/drawing/2010/main">
                  <a:solidFill>
                    <a:srgbClr val="FFFFFF"/>
                  </a:solidFill>
                </a14:hiddenFill>
              </a:ext>
            </a:extLst>
          </p:spPr>
        </p:pic>
        <p:sp>
          <p:nvSpPr>
            <p:cNvPr id="5" name="Rounded Rectangle 4"/>
            <p:cNvSpPr/>
            <p:nvPr/>
          </p:nvSpPr>
          <p:spPr>
            <a:xfrm>
              <a:off x="2838450" y="1009650"/>
              <a:ext cx="895350" cy="30480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ounded Rectangle 5"/>
            <p:cNvSpPr/>
            <p:nvPr/>
          </p:nvSpPr>
          <p:spPr>
            <a:xfrm>
              <a:off x="1990724" y="1873250"/>
              <a:ext cx="2428875" cy="52705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ounded Rectangle 6"/>
            <p:cNvSpPr/>
            <p:nvPr/>
          </p:nvSpPr>
          <p:spPr>
            <a:xfrm>
              <a:off x="1990724" y="3211512"/>
              <a:ext cx="1895475" cy="131763"/>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ounded Rectangle 7"/>
            <p:cNvSpPr/>
            <p:nvPr/>
          </p:nvSpPr>
          <p:spPr>
            <a:xfrm>
              <a:off x="2071687" y="4248150"/>
              <a:ext cx="2428875" cy="62865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ounded Rectangle 8"/>
            <p:cNvSpPr/>
            <p:nvPr/>
          </p:nvSpPr>
          <p:spPr>
            <a:xfrm>
              <a:off x="4368799" y="2616201"/>
              <a:ext cx="1193801" cy="246060"/>
            </a:xfrm>
            <a:prstGeom prst="round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p:cNvSpPr/>
            <p:nvPr/>
          </p:nvSpPr>
          <p:spPr>
            <a:xfrm>
              <a:off x="5016499" y="3683000"/>
              <a:ext cx="596901" cy="220661"/>
            </a:xfrm>
            <a:prstGeom prst="roundRect">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Box 10"/>
            <p:cNvSpPr txBox="1"/>
            <p:nvPr/>
          </p:nvSpPr>
          <p:spPr>
            <a:xfrm>
              <a:off x="2803725" y="1009650"/>
              <a:ext cx="1186320" cy="307777"/>
            </a:xfrm>
            <a:prstGeom prst="rect">
              <a:avLst/>
            </a:prstGeom>
            <a:noFill/>
          </p:spPr>
          <p:txBody>
            <a:bodyPr wrap="square" rtlCol="0">
              <a:spAutoFit/>
            </a:bodyPr>
            <a:lstStyle/>
            <a:p>
              <a:r>
                <a:rPr lang="en-US" sz="1400" dirty="0" smtClean="0">
                  <a:latin typeface="Open Sans ExtraBold" panose="020B0906030804020204" pitchFamily="34" charset="0"/>
                  <a:ea typeface="Open Sans ExtraBold" panose="020B0906030804020204" pitchFamily="34" charset="0"/>
                  <a:cs typeface="Open Sans ExtraBold" panose="020B0906030804020204" pitchFamily="34" charset="0"/>
                </a:rPr>
                <a:t>DEV</a:t>
              </a:r>
              <a:endParaRPr lang="en-US" sz="1400" dirty="0">
                <a:latin typeface="Open Sans ExtraBold" panose="020B0906030804020204" pitchFamily="34" charset="0"/>
                <a:ea typeface="Open Sans ExtraBold" panose="020B0906030804020204" pitchFamily="34" charset="0"/>
                <a:cs typeface="Open Sans ExtraBold" panose="020B0906030804020204" pitchFamily="34" charset="0"/>
              </a:endParaRPr>
            </a:p>
          </p:txBody>
        </p:sp>
        <p:sp>
          <p:nvSpPr>
            <p:cNvPr id="13" name="TextBox 12"/>
            <p:cNvSpPr txBox="1"/>
            <p:nvPr/>
          </p:nvSpPr>
          <p:spPr>
            <a:xfrm>
              <a:off x="2018840" y="1899133"/>
              <a:ext cx="2692056" cy="461665"/>
            </a:xfrm>
            <a:prstGeom prst="rect">
              <a:avLst/>
            </a:prstGeom>
            <a:noFill/>
          </p:spPr>
          <p:txBody>
            <a:bodyPr wrap="square" rtlCol="0">
              <a:spAutoFit/>
            </a:bodyPr>
            <a:lstStyle/>
            <a:p>
              <a:r>
                <a:rPr lang="en-US" sz="1200" dirty="0" smtClean="0">
                  <a:latin typeface="Open Sans" panose="020B0606030504020204" pitchFamily="34" charset="0"/>
                  <a:ea typeface="Open Sans" panose="020B0606030504020204" pitchFamily="34" charset="0"/>
                  <a:cs typeface="Open Sans" panose="020B0606030504020204" pitchFamily="34" charset="0"/>
                </a:rPr>
                <a:t>I am on it! Do you want to know this months bills?</a:t>
              </a: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sp>
          <p:nvSpPr>
            <p:cNvPr id="14" name="TextBox 13"/>
            <p:cNvSpPr txBox="1"/>
            <p:nvPr/>
          </p:nvSpPr>
          <p:spPr>
            <a:xfrm>
              <a:off x="4267372" y="2608412"/>
              <a:ext cx="2692056" cy="276999"/>
            </a:xfrm>
            <a:prstGeom prst="rect">
              <a:avLst/>
            </a:prstGeom>
            <a:noFill/>
          </p:spPr>
          <p:txBody>
            <a:bodyPr wrap="square" rtlCol="0">
              <a:spAutoFit/>
            </a:bodyPr>
            <a:lstStyle/>
            <a:p>
              <a:r>
                <a:rPr lang="en-US" sz="1200" dirty="0" smtClean="0">
                  <a:latin typeface="Open Sans" panose="020B0606030504020204" pitchFamily="34" charset="0"/>
                  <a:ea typeface="Open Sans" panose="020B0606030504020204" pitchFamily="34" charset="0"/>
                  <a:cs typeface="Open Sans" panose="020B0606030504020204" pitchFamily="34" charset="0"/>
                </a:rPr>
                <a:t>Yes! </a:t>
              </a:r>
              <a:r>
                <a:rPr lang="en-US" sz="1100" dirty="0" smtClean="0">
                  <a:latin typeface="Open Sans" panose="020B0606030504020204" pitchFamily="34" charset="0"/>
                  <a:ea typeface="Open Sans" panose="020B0606030504020204" pitchFamily="34" charset="0"/>
                  <a:cs typeface="Open Sans" panose="020B0606030504020204" pitchFamily="34" charset="0"/>
                </a:rPr>
                <a:t>pending ones</a:t>
              </a: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sp>
          <p:nvSpPr>
            <p:cNvPr id="15" name="Rounded Rectangle 14"/>
            <p:cNvSpPr/>
            <p:nvPr/>
          </p:nvSpPr>
          <p:spPr>
            <a:xfrm>
              <a:off x="1939924" y="3013868"/>
              <a:ext cx="2428875" cy="527050"/>
            </a:xfrm>
            <a:prstGeom prst="round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1946675" y="3003785"/>
              <a:ext cx="2879967" cy="461665"/>
            </a:xfrm>
            <a:prstGeom prst="rect">
              <a:avLst/>
            </a:prstGeom>
            <a:noFill/>
          </p:spPr>
          <p:txBody>
            <a:bodyPr wrap="square" rtlCol="0">
              <a:spAutoFit/>
            </a:bodyPr>
            <a:lstStyle/>
            <a:p>
              <a:r>
                <a:rPr lang="en-US" sz="1200" dirty="0" smtClean="0">
                  <a:latin typeface="Open Sans" panose="020B0606030504020204" pitchFamily="34" charset="0"/>
                  <a:ea typeface="Open Sans" panose="020B0606030504020204" pitchFamily="34" charset="0"/>
                  <a:cs typeface="Open Sans" panose="020B0606030504020204" pitchFamily="34" charset="0"/>
                </a:rPr>
                <a:t>Mobile Plan is about to expire in a week. Do you want me to show plans</a:t>
              </a: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sp>
          <p:nvSpPr>
            <p:cNvPr id="17" name="TextBox 16"/>
            <p:cNvSpPr txBox="1"/>
            <p:nvPr/>
          </p:nvSpPr>
          <p:spPr>
            <a:xfrm>
              <a:off x="5016499" y="3654830"/>
              <a:ext cx="2692056" cy="276999"/>
            </a:xfrm>
            <a:prstGeom prst="rect">
              <a:avLst/>
            </a:prstGeom>
            <a:noFill/>
          </p:spPr>
          <p:txBody>
            <a:bodyPr wrap="square" rtlCol="0">
              <a:spAutoFit/>
            </a:bodyPr>
            <a:lstStyle/>
            <a:p>
              <a:r>
                <a:rPr lang="en-US" sz="1200" dirty="0" smtClean="0">
                  <a:latin typeface="Open Sans" panose="020B0606030504020204" pitchFamily="34" charset="0"/>
                  <a:ea typeface="Open Sans" panose="020B0606030504020204" pitchFamily="34" charset="0"/>
                  <a:cs typeface="Open Sans" panose="020B0606030504020204" pitchFamily="34" charset="0"/>
                </a:rPr>
                <a:t>Yes!</a:t>
              </a: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sp>
          <p:nvSpPr>
            <p:cNvPr id="18" name="TextBox 17"/>
            <p:cNvSpPr txBox="1"/>
            <p:nvPr/>
          </p:nvSpPr>
          <p:spPr>
            <a:xfrm>
              <a:off x="2002299" y="4226232"/>
              <a:ext cx="2731747" cy="646331"/>
            </a:xfrm>
            <a:prstGeom prst="rect">
              <a:avLst/>
            </a:prstGeom>
            <a:noFill/>
          </p:spPr>
          <p:txBody>
            <a:bodyPr wrap="square" rtlCol="0">
              <a:spAutoFit/>
            </a:bodyPr>
            <a:lstStyle/>
            <a:p>
              <a:r>
                <a:rPr lang="en-US" sz="1200" dirty="0" smtClean="0">
                  <a:latin typeface="Open Sans" panose="020B0606030504020204" pitchFamily="34" charset="0"/>
                  <a:ea typeface="Open Sans" panose="020B0606030504020204" pitchFamily="34" charset="0"/>
                  <a:cs typeface="Open Sans" panose="020B0606030504020204" pitchFamily="34" charset="0"/>
                </a:rPr>
                <a:t>Got it! </a:t>
              </a:r>
            </a:p>
            <a:p>
              <a:r>
                <a:rPr lang="en-US" sz="1200" dirty="0" smtClean="0">
                  <a:latin typeface="Open Sans" panose="020B0606030504020204" pitchFamily="34" charset="0"/>
                  <a:ea typeface="Open Sans" panose="020B0606030504020204" pitchFamily="34" charset="0"/>
                  <a:cs typeface="Open Sans" panose="020B0606030504020204" pitchFamily="34" charset="0"/>
                </a:rPr>
                <a:t>Tap “Show plans” to view the perfect plan for you </a:t>
              </a:r>
              <a:endParaRPr lang="en-US" sz="1200" dirty="0">
                <a:latin typeface="Open Sans" panose="020B0606030504020204" pitchFamily="34" charset="0"/>
                <a:ea typeface="Open Sans" panose="020B0606030504020204" pitchFamily="34" charset="0"/>
                <a:cs typeface="Open Sans" panose="020B0606030504020204" pitchFamily="34" charset="0"/>
              </a:endParaRPr>
            </a:p>
          </p:txBody>
        </p:sp>
      </p:grpSp>
      <p:sp>
        <p:nvSpPr>
          <p:cNvPr id="21" name="Subtitle 2"/>
          <p:cNvSpPr txBox="1">
            <a:spLocks/>
          </p:cNvSpPr>
          <p:nvPr/>
        </p:nvSpPr>
        <p:spPr>
          <a:xfrm>
            <a:off x="6842787" y="644617"/>
            <a:ext cx="3949273" cy="418458"/>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buNone/>
            </a:pPr>
            <a:r>
              <a:rPr lang="pl-PL" sz="2000" dirty="0">
                <a:solidFill>
                  <a:srgbClr val="7AC5DD"/>
                </a:solidFill>
                <a:latin typeface="Lato Light" panose="020F0502020204030203" pitchFamily="34" charset="0"/>
                <a:ea typeface="Lato Light" panose="020F0502020204030203" pitchFamily="34" charset="0"/>
                <a:cs typeface="Lato Light" panose="020F0502020204030203" pitchFamily="34" charset="0"/>
              </a:rPr>
              <a:t>Turn transactions into relationships</a:t>
            </a:r>
          </a:p>
        </p:txBody>
      </p:sp>
      <p:sp>
        <p:nvSpPr>
          <p:cNvPr id="22" name="Rounded Rectangle 21"/>
          <p:cNvSpPr/>
          <p:nvPr/>
        </p:nvSpPr>
        <p:spPr>
          <a:xfrm rot="16200000">
            <a:off x="10769015" y="-108585"/>
            <a:ext cx="1550763" cy="901549"/>
          </a:xfrm>
          <a:prstGeom prst="roundRect">
            <a:avLst>
              <a:gd name="adj" fmla="val 50000"/>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ounded Rectangle 22"/>
          <p:cNvSpPr/>
          <p:nvPr/>
        </p:nvSpPr>
        <p:spPr>
          <a:xfrm rot="16200000">
            <a:off x="11397437" y="6171968"/>
            <a:ext cx="293916" cy="583057"/>
          </a:xfrm>
          <a:prstGeom prst="roundRect">
            <a:avLst>
              <a:gd name="adj" fmla="val 31851"/>
            </a:avLst>
          </a:pr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Subtitle 2"/>
          <p:cNvSpPr txBox="1">
            <a:spLocks/>
          </p:cNvSpPr>
          <p:nvPr/>
        </p:nvSpPr>
        <p:spPr>
          <a:xfrm>
            <a:off x="6983741" y="3269197"/>
            <a:ext cx="3282363" cy="3296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1400" b="1" dirty="0">
                <a:latin typeface="Lato Semibold" panose="020F0502020204030203" pitchFamily="34" charset="0"/>
                <a:ea typeface="Lato Semibold" panose="020F0502020204030203" pitchFamily="34" charset="0"/>
                <a:cs typeface="Lato Semibold" panose="020F0502020204030203" pitchFamily="34" charset="0"/>
              </a:rPr>
              <a:t>Automate FAQs</a:t>
            </a:r>
            <a:endParaRPr lang="en-US" sz="1400" b="1" dirty="0">
              <a:latin typeface="Lato Semibold" panose="020F0502020204030203" pitchFamily="34" charset="0"/>
              <a:ea typeface="Lato Semibold" panose="020F0502020204030203" pitchFamily="34" charset="0"/>
              <a:cs typeface="Lato Semibold" panose="020F0502020204030203" pitchFamily="34" charset="0"/>
            </a:endParaRPr>
          </a:p>
        </p:txBody>
      </p:sp>
      <p:sp>
        <p:nvSpPr>
          <p:cNvPr id="25" name="Subtitle 2"/>
          <p:cNvSpPr txBox="1">
            <a:spLocks/>
          </p:cNvSpPr>
          <p:nvPr/>
        </p:nvSpPr>
        <p:spPr>
          <a:xfrm>
            <a:off x="6983741" y="4197326"/>
            <a:ext cx="3282363" cy="3296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1400" b="1" dirty="0">
                <a:latin typeface="Lato Semibold" panose="020F0502020204030203" pitchFamily="34" charset="0"/>
                <a:ea typeface="Lato Semibold" panose="020F0502020204030203" pitchFamily="34" charset="0"/>
                <a:cs typeface="Lato Semibold" panose="020F0502020204030203" pitchFamily="34" charset="0"/>
              </a:rPr>
              <a:t>Send reminders and notifications</a:t>
            </a:r>
            <a:endParaRPr lang="en-US" sz="1400" b="1" dirty="0">
              <a:latin typeface="Lato Semibold" panose="020F0502020204030203" pitchFamily="34" charset="0"/>
              <a:ea typeface="Lato Semibold" panose="020F0502020204030203" pitchFamily="34" charset="0"/>
              <a:cs typeface="Lato Semibold" panose="020F0502020204030203" pitchFamily="34" charset="0"/>
            </a:endParaRPr>
          </a:p>
        </p:txBody>
      </p:sp>
      <p:sp>
        <p:nvSpPr>
          <p:cNvPr id="26" name="Subtitle 2"/>
          <p:cNvSpPr txBox="1">
            <a:spLocks/>
          </p:cNvSpPr>
          <p:nvPr/>
        </p:nvSpPr>
        <p:spPr>
          <a:xfrm>
            <a:off x="6983741" y="5104735"/>
            <a:ext cx="3282363" cy="32963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pl-PL" sz="1400" b="1" dirty="0">
                <a:latin typeface="Lato Semibold" panose="020F0502020204030203" pitchFamily="34" charset="0"/>
                <a:ea typeface="Lato Semibold" panose="020F0502020204030203" pitchFamily="34" charset="0"/>
                <a:cs typeface="Lato Semibold" panose="020F0502020204030203" pitchFamily="34" charset="0"/>
              </a:rPr>
              <a:t>Solve urgent issues fast</a:t>
            </a:r>
            <a:endParaRPr lang="en-US" sz="1400" b="1" dirty="0">
              <a:latin typeface="Lato Semibold" panose="020F0502020204030203" pitchFamily="34" charset="0"/>
              <a:ea typeface="Lato Semibold" panose="020F0502020204030203" pitchFamily="34" charset="0"/>
              <a:cs typeface="Lato Semibold" panose="020F0502020204030203" pitchFamily="34" charset="0"/>
            </a:endParaRPr>
          </a:p>
        </p:txBody>
      </p:sp>
      <p:sp>
        <p:nvSpPr>
          <p:cNvPr id="27" name="Subtitle 2"/>
          <p:cNvSpPr txBox="1">
            <a:spLocks/>
          </p:cNvSpPr>
          <p:nvPr/>
        </p:nvSpPr>
        <p:spPr>
          <a:xfrm>
            <a:off x="6983741" y="3598835"/>
            <a:ext cx="4435705" cy="45864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000" dirty="0">
                <a:solidFill>
                  <a:schemeClr val="bg1">
                    <a:lumMod val="65000"/>
                  </a:schemeClr>
                </a:solidFill>
                <a:latin typeface="Lato" panose="020F0502020204030203" pitchFamily="34" charset="0"/>
                <a:ea typeface="Lato" panose="020F0502020204030203" pitchFamily="34" charset="0"/>
                <a:cs typeface="Lato" panose="020F0502020204030203" pitchFamily="34" charset="0"/>
              </a:rPr>
              <a:t>Help customers check bank balances, find ATMs, check interest rates, and much more. Answer questions about credit or loan applications and get customers the information they need, exactly when they need it. </a:t>
            </a:r>
          </a:p>
        </p:txBody>
      </p:sp>
      <p:sp>
        <p:nvSpPr>
          <p:cNvPr id="28" name="Subtitle 2"/>
          <p:cNvSpPr txBox="1">
            <a:spLocks/>
          </p:cNvSpPr>
          <p:nvPr/>
        </p:nvSpPr>
        <p:spPr>
          <a:xfrm>
            <a:off x="6983741" y="4503614"/>
            <a:ext cx="4435705" cy="458640"/>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000" dirty="0" smtClean="0">
                <a:solidFill>
                  <a:schemeClr val="bg1">
                    <a:lumMod val="65000"/>
                  </a:schemeClr>
                </a:solidFill>
                <a:latin typeface="Lato" panose="020F0502020204030203" pitchFamily="34" charset="0"/>
                <a:ea typeface="Lato" panose="020F0502020204030203" pitchFamily="34" charset="0"/>
                <a:cs typeface="Lato" panose="020F0502020204030203" pitchFamily="34" charset="0"/>
              </a:rPr>
              <a:t>Gives customer </a:t>
            </a:r>
            <a:r>
              <a:rPr lang="en-US" sz="1000" dirty="0">
                <a:solidFill>
                  <a:schemeClr val="bg1">
                    <a:lumMod val="65000"/>
                  </a:schemeClr>
                </a:solidFill>
                <a:latin typeface="Lato" panose="020F0502020204030203" pitchFamily="34" charset="0"/>
                <a:ea typeface="Lato" panose="020F0502020204030203" pitchFamily="34" charset="0"/>
                <a:cs typeface="Lato" panose="020F0502020204030203" pitchFamily="34" charset="0"/>
              </a:rPr>
              <a:t>peace of mind with reminders about payment deadlines and financial processes. Notify customers about changes in credit scores or relevant news. </a:t>
            </a:r>
          </a:p>
        </p:txBody>
      </p:sp>
      <p:sp>
        <p:nvSpPr>
          <p:cNvPr id="29" name="Subtitle 2"/>
          <p:cNvSpPr txBox="1">
            <a:spLocks/>
          </p:cNvSpPr>
          <p:nvPr/>
        </p:nvSpPr>
        <p:spPr>
          <a:xfrm>
            <a:off x="6983741" y="5434373"/>
            <a:ext cx="4435705" cy="458640"/>
          </a:xfrm>
          <a:prstGeom prst="rect">
            <a:avLst/>
          </a:prstGeom>
        </p:spPr>
        <p:txBody>
          <a:bodyPr vert="horz" lIns="91440" tIns="45720" rIns="91440" bIns="45720" rtlCol="0">
            <a:normAutofit fontScale="92500"/>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US" sz="1200" dirty="0">
                <a:solidFill>
                  <a:schemeClr val="bg1">
                    <a:lumMod val="65000"/>
                  </a:schemeClr>
                </a:solidFill>
                <a:latin typeface="Lato" panose="020F0502020204030203" pitchFamily="34" charset="0"/>
                <a:ea typeface="Lato" panose="020F0502020204030203" pitchFamily="34" charset="0"/>
                <a:cs typeface="Lato" panose="020F0502020204030203" pitchFamily="34" charset="0"/>
              </a:rPr>
              <a:t>Offer immediate help when it matters most. Send notifications about suspicious charges and help customers take immediate action.</a:t>
            </a:r>
          </a:p>
        </p:txBody>
      </p:sp>
      <p:sp>
        <p:nvSpPr>
          <p:cNvPr id="30" name="Freeform 29"/>
          <p:cNvSpPr/>
          <p:nvPr/>
        </p:nvSpPr>
        <p:spPr>
          <a:xfrm rot="5400000">
            <a:off x="6483666" y="5191082"/>
            <a:ext cx="401516" cy="401516"/>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rgbClr val="2C34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Freeform 30"/>
          <p:cNvSpPr/>
          <p:nvPr/>
        </p:nvSpPr>
        <p:spPr>
          <a:xfrm rot="5400000">
            <a:off x="6483666" y="3359903"/>
            <a:ext cx="401516" cy="401516"/>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rgbClr val="7AC5D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Freeform 31"/>
          <p:cNvSpPr/>
          <p:nvPr/>
        </p:nvSpPr>
        <p:spPr>
          <a:xfrm rot="5400000">
            <a:off x="6483666" y="4270730"/>
            <a:ext cx="401516" cy="401516"/>
          </a:xfrm>
          <a:custGeom>
            <a:avLst/>
            <a:gdLst>
              <a:gd name="connsiteX0" fmla="*/ 610576 w 1192090"/>
              <a:gd name="connsiteY0" fmla="*/ 269416 h 1192090"/>
              <a:gd name="connsiteX1" fmla="*/ 557442 w 1192090"/>
              <a:gd name="connsiteY1" fmla="*/ 291424 h 1192090"/>
              <a:gd name="connsiteX2" fmla="*/ 479614 w 1192090"/>
              <a:gd name="connsiteY2" fmla="*/ 369253 h 1192090"/>
              <a:gd name="connsiteX3" fmla="*/ 478146 w 1192090"/>
              <a:gd name="connsiteY3" fmla="*/ 371464 h 1192090"/>
              <a:gd name="connsiteX4" fmla="*/ 254468 w 1192090"/>
              <a:gd name="connsiteY4" fmla="*/ 595142 h 1192090"/>
              <a:gd name="connsiteX5" fmla="*/ 254468 w 1192090"/>
              <a:gd name="connsiteY5" fmla="*/ 701409 h 1192090"/>
              <a:gd name="connsiteX6" fmla="*/ 332296 w 1192090"/>
              <a:gd name="connsiteY6" fmla="*/ 779237 h 1192090"/>
              <a:gd name="connsiteX7" fmla="*/ 438563 w 1192090"/>
              <a:gd name="connsiteY7" fmla="*/ 779237 h 1192090"/>
              <a:gd name="connsiteX8" fmla="*/ 610947 w 1192090"/>
              <a:gd name="connsiteY8" fmla="*/ 606853 h 1192090"/>
              <a:gd name="connsiteX9" fmla="*/ 783287 w 1192090"/>
              <a:gd name="connsiteY9" fmla="*/ 779193 h 1192090"/>
              <a:gd name="connsiteX10" fmla="*/ 889554 w 1192090"/>
              <a:gd name="connsiteY10" fmla="*/ 779193 h 1192090"/>
              <a:gd name="connsiteX11" fmla="*/ 967382 w 1192090"/>
              <a:gd name="connsiteY11" fmla="*/ 701365 h 1192090"/>
              <a:gd name="connsiteX12" fmla="*/ 967382 w 1192090"/>
              <a:gd name="connsiteY12" fmla="*/ 595098 h 1192090"/>
              <a:gd name="connsiteX13" fmla="*/ 743531 w 1192090"/>
              <a:gd name="connsiteY13" fmla="*/ 371246 h 1192090"/>
              <a:gd name="connsiteX14" fmla="*/ 742236 w 1192090"/>
              <a:gd name="connsiteY14" fmla="*/ 369297 h 1192090"/>
              <a:gd name="connsiteX15" fmla="*/ 664408 w 1192090"/>
              <a:gd name="connsiteY15" fmla="*/ 291468 h 1192090"/>
              <a:gd name="connsiteX16" fmla="*/ 611275 w 1192090"/>
              <a:gd name="connsiteY16" fmla="*/ 269460 h 1192090"/>
              <a:gd name="connsiteX17" fmla="*/ 611038 w 1192090"/>
              <a:gd name="connsiteY17" fmla="*/ 269506 h 1192090"/>
              <a:gd name="connsiteX18" fmla="*/ 596045 w 1192090"/>
              <a:gd name="connsiteY18" fmla="*/ 0 h 1192090"/>
              <a:gd name="connsiteX19" fmla="*/ 1192090 w 1192090"/>
              <a:gd name="connsiteY19" fmla="*/ 596045 h 1192090"/>
              <a:gd name="connsiteX20" fmla="*/ 596045 w 1192090"/>
              <a:gd name="connsiteY20" fmla="*/ 1192090 h 1192090"/>
              <a:gd name="connsiteX21" fmla="*/ 0 w 1192090"/>
              <a:gd name="connsiteY21" fmla="*/ 596045 h 1192090"/>
              <a:gd name="connsiteX22" fmla="*/ 596045 w 1192090"/>
              <a:gd name="connsiteY22" fmla="*/ 0 h 11920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1192090" h="1192090">
                <a:moveTo>
                  <a:pt x="610576" y="269416"/>
                </a:moveTo>
                <a:cubicBezTo>
                  <a:pt x="591345" y="269416"/>
                  <a:pt x="572115" y="276752"/>
                  <a:pt x="557442" y="291424"/>
                </a:cubicBezTo>
                <a:lnTo>
                  <a:pt x="479614" y="369253"/>
                </a:lnTo>
                <a:lnTo>
                  <a:pt x="478146" y="371464"/>
                </a:lnTo>
                <a:lnTo>
                  <a:pt x="254468" y="595142"/>
                </a:lnTo>
                <a:cubicBezTo>
                  <a:pt x="225123" y="624487"/>
                  <a:pt x="225123" y="672064"/>
                  <a:pt x="254468" y="701409"/>
                </a:cubicBezTo>
                <a:lnTo>
                  <a:pt x="332296" y="779237"/>
                </a:lnTo>
                <a:cubicBezTo>
                  <a:pt x="361641" y="808582"/>
                  <a:pt x="409218" y="808582"/>
                  <a:pt x="438563" y="779237"/>
                </a:cubicBezTo>
                <a:lnTo>
                  <a:pt x="610947" y="606853"/>
                </a:lnTo>
                <a:lnTo>
                  <a:pt x="783287" y="779193"/>
                </a:lnTo>
                <a:cubicBezTo>
                  <a:pt x="812632" y="808538"/>
                  <a:pt x="860209" y="808538"/>
                  <a:pt x="889554" y="779193"/>
                </a:cubicBezTo>
                <a:lnTo>
                  <a:pt x="967382" y="701365"/>
                </a:lnTo>
                <a:cubicBezTo>
                  <a:pt x="996727" y="672020"/>
                  <a:pt x="996727" y="624443"/>
                  <a:pt x="967382" y="595098"/>
                </a:cubicBezTo>
                <a:lnTo>
                  <a:pt x="743531" y="371246"/>
                </a:lnTo>
                <a:lnTo>
                  <a:pt x="742236" y="369297"/>
                </a:lnTo>
                <a:lnTo>
                  <a:pt x="664408" y="291468"/>
                </a:lnTo>
                <a:cubicBezTo>
                  <a:pt x="649736" y="276796"/>
                  <a:pt x="630505" y="269460"/>
                  <a:pt x="611275" y="269460"/>
                </a:cubicBezTo>
                <a:lnTo>
                  <a:pt x="611038" y="269506"/>
                </a:lnTo>
                <a:close/>
                <a:moveTo>
                  <a:pt x="596045" y="0"/>
                </a:moveTo>
                <a:cubicBezTo>
                  <a:pt x="925232" y="0"/>
                  <a:pt x="1192090" y="266858"/>
                  <a:pt x="1192090" y="596045"/>
                </a:cubicBezTo>
                <a:cubicBezTo>
                  <a:pt x="1192090" y="925232"/>
                  <a:pt x="925232" y="1192090"/>
                  <a:pt x="596045" y="1192090"/>
                </a:cubicBezTo>
                <a:cubicBezTo>
                  <a:pt x="266858" y="1192090"/>
                  <a:pt x="0" y="925232"/>
                  <a:pt x="0" y="596045"/>
                </a:cubicBezTo>
                <a:cubicBezTo>
                  <a:pt x="0" y="266858"/>
                  <a:pt x="266858" y="0"/>
                  <a:pt x="596045" y="0"/>
                </a:cubicBezTo>
                <a:close/>
              </a:path>
            </a:pathLst>
          </a:custGeom>
          <a:solidFill>
            <a:srgbClr val="3759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Subtitle 2"/>
          <p:cNvSpPr txBox="1">
            <a:spLocks/>
          </p:cNvSpPr>
          <p:nvPr/>
        </p:nvSpPr>
        <p:spPr>
          <a:xfrm>
            <a:off x="6940073" y="1546528"/>
            <a:ext cx="5146052" cy="1813558"/>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r"/>
            <a:r>
              <a:rPr lang="en-US" sz="1600" dirty="0">
                <a:solidFill>
                  <a:schemeClr val="bg1">
                    <a:lumMod val="65000"/>
                  </a:schemeClr>
                </a:solidFill>
                <a:latin typeface="Lato" panose="020F0502020204030203" pitchFamily="34" charset="0"/>
                <a:ea typeface="Lato" panose="020F0502020204030203" pitchFamily="34" charset="0"/>
                <a:cs typeface="Lato" panose="020F0502020204030203" pitchFamily="34" charset="0"/>
              </a:rPr>
              <a:t>Virtual assistants with voice recognition and personalized insights—not just simple typing and responses to basic inquiries—are the next evolution of AI-powered technology for digital banking and customer service.</a:t>
            </a:r>
          </a:p>
        </p:txBody>
      </p:sp>
      <p:sp>
        <p:nvSpPr>
          <p:cNvPr id="3" name="Rectangle 2"/>
          <p:cNvSpPr/>
          <p:nvPr/>
        </p:nvSpPr>
        <p:spPr>
          <a:xfrm>
            <a:off x="7330842" y="91060"/>
            <a:ext cx="3441968" cy="461665"/>
          </a:xfrm>
          <a:prstGeom prst="rect">
            <a:avLst/>
          </a:prstGeom>
          <a:noFill/>
        </p:spPr>
        <p:txBody>
          <a:bodyPr wrap="none" lIns="91440" tIns="45720" rIns="91440" bIns="45720">
            <a:spAutoFit/>
          </a:bodyPr>
          <a:lstStyle/>
          <a:p>
            <a:pPr algn="ctr"/>
            <a:r>
              <a:rPr lang="en-US" sz="2400" b="0" cap="none" spc="0" dirty="0" smtClean="0">
                <a:ln w="10160">
                  <a:solidFill>
                    <a:schemeClr val="accent1"/>
                  </a:solidFill>
                  <a:prstDash val="solid"/>
                </a:ln>
                <a:solidFill>
                  <a:srgbClr val="FFFFFF"/>
                </a:solidFill>
                <a:effectLst>
                  <a:outerShdw blurRad="38100" dist="32000" dir="5400000" algn="tl">
                    <a:srgbClr val="000000">
                      <a:alpha val="30000"/>
                    </a:srgbClr>
                  </a:outerShdw>
                </a:effectLst>
                <a:latin typeface="Open Sans" panose="020B0606030504020204" pitchFamily="34" charset="0"/>
                <a:ea typeface="Open Sans" panose="020B0606030504020204" pitchFamily="34" charset="0"/>
                <a:cs typeface="Open Sans" panose="020B0606030504020204" pitchFamily="34" charset="0"/>
              </a:rPr>
              <a:t>Conversation with DEV</a:t>
            </a:r>
            <a:endParaRPr lang="en-US" sz="2400" b="0" cap="none" spc="0" dirty="0">
              <a:ln w="10160">
                <a:solidFill>
                  <a:schemeClr val="accent1"/>
                </a:solidFill>
                <a:prstDash val="solid"/>
              </a:ln>
              <a:solidFill>
                <a:srgbClr val="FFFFFF"/>
              </a:solidFill>
              <a:effectLst>
                <a:outerShdw blurRad="38100" dist="32000" dir="5400000" algn="tl">
                  <a:srgbClr val="000000">
                    <a:alpha val="30000"/>
                  </a:srgbClr>
                </a:outerShdw>
              </a:effectLst>
            </a:endParaRPr>
          </a:p>
        </p:txBody>
      </p:sp>
    </p:spTree>
    <p:extLst>
      <p:ext uri="{BB962C8B-B14F-4D97-AF65-F5344CB8AC3E}">
        <p14:creationId xmlns:p14="http://schemas.microsoft.com/office/powerpoint/2010/main" val="25303000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3"/>
                                        </p:tgtEl>
                                        <p:attrNameLst>
                                          <p:attrName>style.visibility</p:attrName>
                                        </p:attrNameLst>
                                      </p:cBhvr>
                                      <p:to>
                                        <p:strVal val="visible"/>
                                      </p:to>
                                    </p:set>
                                    <p:animEffect transition="in" filter="fade">
                                      <p:cBhvr>
                                        <p:cTn id="13" dur="500"/>
                                        <p:tgtEl>
                                          <p:spTgt spid="23"/>
                                        </p:tgtEl>
                                      </p:cBhvr>
                                    </p:animEffect>
                                  </p:childTnLst>
                                </p:cTn>
                              </p:par>
                              <p:par>
                                <p:cTn id="14" presetID="22" presetClass="entr" presetSubtype="2" fill="hold" grpId="0" nodeType="withEffect">
                                  <p:stCondLst>
                                    <p:cond delay="250"/>
                                  </p:stCondLst>
                                  <p:childTnLst>
                                    <p:set>
                                      <p:cBhvr>
                                        <p:cTn id="15" dur="1" fill="hold">
                                          <p:stCondLst>
                                            <p:cond delay="0"/>
                                          </p:stCondLst>
                                        </p:cTn>
                                        <p:tgtEl>
                                          <p:spTgt spid="21"/>
                                        </p:tgtEl>
                                        <p:attrNameLst>
                                          <p:attrName>style.visibility</p:attrName>
                                        </p:attrNameLst>
                                      </p:cBhvr>
                                      <p:to>
                                        <p:strVal val="visible"/>
                                      </p:to>
                                    </p:set>
                                    <p:animEffect transition="in" filter="wipe(right)">
                                      <p:cBhvr>
                                        <p:cTn id="16" dur="500"/>
                                        <p:tgtEl>
                                          <p:spTgt spid="21"/>
                                        </p:tgtEl>
                                      </p:cBhvr>
                                    </p:animEffect>
                                  </p:childTnLst>
                                </p:cTn>
                              </p:par>
                            </p:childTnLst>
                          </p:cTn>
                        </p:par>
                        <p:par>
                          <p:cTn id="17" fill="hold">
                            <p:stCondLst>
                              <p:cond delay="750"/>
                            </p:stCondLst>
                            <p:childTnLst>
                              <p:par>
                                <p:cTn id="18" presetID="10" presetClass="entr" presetSubtype="0" fill="hold" grpId="0" nodeType="after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fade">
                                      <p:cBhvr>
                                        <p:cTn id="20" dur="500"/>
                                        <p:tgtEl>
                                          <p:spTgt spid="31"/>
                                        </p:tgtEl>
                                      </p:cBhvr>
                                    </p:animEffect>
                                  </p:childTnLst>
                                </p:cTn>
                              </p:par>
                            </p:childTnLst>
                          </p:cTn>
                        </p:par>
                        <p:par>
                          <p:cTn id="21" fill="hold">
                            <p:stCondLst>
                              <p:cond delay="1250"/>
                            </p:stCondLst>
                            <p:childTnLst>
                              <p:par>
                                <p:cTn id="22" presetID="10" presetClass="entr" presetSubtype="0" fill="hold" grpId="0" nodeType="afterEffect">
                                  <p:stCondLst>
                                    <p:cond delay="0"/>
                                  </p:stCondLst>
                                  <p:childTnLst>
                                    <p:set>
                                      <p:cBhvr>
                                        <p:cTn id="23" dur="1" fill="hold">
                                          <p:stCondLst>
                                            <p:cond delay="0"/>
                                          </p:stCondLst>
                                        </p:cTn>
                                        <p:tgtEl>
                                          <p:spTgt spid="34"/>
                                        </p:tgtEl>
                                        <p:attrNameLst>
                                          <p:attrName>style.visibility</p:attrName>
                                        </p:attrNameLst>
                                      </p:cBhvr>
                                      <p:to>
                                        <p:strVal val="visible"/>
                                      </p:to>
                                    </p:set>
                                    <p:animEffect transition="in" filter="fade">
                                      <p:cBhvr>
                                        <p:cTn id="24" dur="500"/>
                                        <p:tgtEl>
                                          <p:spTgt spid="34"/>
                                        </p:tgtEl>
                                      </p:cBhvr>
                                    </p:animEffect>
                                  </p:childTnLst>
                                </p:cTn>
                              </p:par>
                            </p:childTnLst>
                          </p:cTn>
                        </p:par>
                        <p:par>
                          <p:cTn id="25" fill="hold">
                            <p:stCondLst>
                              <p:cond delay="1750"/>
                            </p:stCondLst>
                            <p:childTnLst>
                              <p:par>
                                <p:cTn id="26" presetID="22" presetClass="entr" presetSubtype="8" fill="hold" grpId="0" nodeType="after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wipe(left)">
                                      <p:cBhvr>
                                        <p:cTn id="28" dur="500"/>
                                        <p:tgtEl>
                                          <p:spTgt spid="24"/>
                                        </p:tgtEl>
                                      </p:cBhvr>
                                    </p:animEffect>
                                  </p:childTnLst>
                                </p:cTn>
                              </p:par>
                              <p:par>
                                <p:cTn id="29" presetID="22" presetClass="entr" presetSubtype="8" fill="hold" grpId="0" nodeType="withEffect">
                                  <p:stCondLst>
                                    <p:cond delay="250"/>
                                  </p:stCondLst>
                                  <p:childTnLst>
                                    <p:set>
                                      <p:cBhvr>
                                        <p:cTn id="30" dur="1" fill="hold">
                                          <p:stCondLst>
                                            <p:cond delay="0"/>
                                          </p:stCondLst>
                                        </p:cTn>
                                        <p:tgtEl>
                                          <p:spTgt spid="27"/>
                                        </p:tgtEl>
                                        <p:attrNameLst>
                                          <p:attrName>style.visibility</p:attrName>
                                        </p:attrNameLst>
                                      </p:cBhvr>
                                      <p:to>
                                        <p:strVal val="visible"/>
                                      </p:to>
                                    </p:set>
                                    <p:animEffect transition="in" filter="wipe(left)">
                                      <p:cBhvr>
                                        <p:cTn id="31" dur="500"/>
                                        <p:tgtEl>
                                          <p:spTgt spid="27"/>
                                        </p:tgtEl>
                                      </p:cBhvr>
                                    </p:animEffect>
                                  </p:childTnLst>
                                </p:cTn>
                              </p:par>
                            </p:childTnLst>
                          </p:cTn>
                        </p:par>
                        <p:par>
                          <p:cTn id="32" fill="hold">
                            <p:stCondLst>
                              <p:cond delay="2500"/>
                            </p:stCondLst>
                            <p:childTnLst>
                              <p:par>
                                <p:cTn id="33" presetID="10" presetClass="entr" presetSubtype="0" fill="hold" grpId="0" nodeType="afterEffect">
                                  <p:stCondLst>
                                    <p:cond delay="0"/>
                                  </p:stCondLst>
                                  <p:childTnLst>
                                    <p:set>
                                      <p:cBhvr>
                                        <p:cTn id="34" dur="1" fill="hold">
                                          <p:stCondLst>
                                            <p:cond delay="0"/>
                                          </p:stCondLst>
                                        </p:cTn>
                                        <p:tgtEl>
                                          <p:spTgt spid="32"/>
                                        </p:tgtEl>
                                        <p:attrNameLst>
                                          <p:attrName>style.visibility</p:attrName>
                                        </p:attrNameLst>
                                      </p:cBhvr>
                                      <p:to>
                                        <p:strVal val="visible"/>
                                      </p:to>
                                    </p:set>
                                    <p:animEffect transition="in" filter="fade">
                                      <p:cBhvr>
                                        <p:cTn id="35" dur="500"/>
                                        <p:tgtEl>
                                          <p:spTgt spid="32"/>
                                        </p:tgtEl>
                                      </p:cBhvr>
                                    </p:animEffect>
                                  </p:childTnLst>
                                </p:cTn>
                              </p:par>
                            </p:childTnLst>
                          </p:cTn>
                        </p:par>
                        <p:par>
                          <p:cTn id="36" fill="hold">
                            <p:stCondLst>
                              <p:cond delay="3000"/>
                            </p:stCondLst>
                            <p:childTnLst>
                              <p:par>
                                <p:cTn id="37" presetID="22" presetClass="entr" presetSubtype="8" fill="hold" grpId="0" nodeType="afterEffect">
                                  <p:stCondLst>
                                    <p:cond delay="0"/>
                                  </p:stCondLst>
                                  <p:childTnLst>
                                    <p:set>
                                      <p:cBhvr>
                                        <p:cTn id="38" dur="1" fill="hold">
                                          <p:stCondLst>
                                            <p:cond delay="0"/>
                                          </p:stCondLst>
                                        </p:cTn>
                                        <p:tgtEl>
                                          <p:spTgt spid="25"/>
                                        </p:tgtEl>
                                        <p:attrNameLst>
                                          <p:attrName>style.visibility</p:attrName>
                                        </p:attrNameLst>
                                      </p:cBhvr>
                                      <p:to>
                                        <p:strVal val="visible"/>
                                      </p:to>
                                    </p:set>
                                    <p:animEffect transition="in" filter="wipe(left)">
                                      <p:cBhvr>
                                        <p:cTn id="39" dur="500"/>
                                        <p:tgtEl>
                                          <p:spTgt spid="25"/>
                                        </p:tgtEl>
                                      </p:cBhvr>
                                    </p:animEffect>
                                  </p:childTnLst>
                                </p:cTn>
                              </p:par>
                              <p:par>
                                <p:cTn id="40" presetID="22" presetClass="entr" presetSubtype="8" fill="hold" grpId="0" nodeType="withEffect">
                                  <p:stCondLst>
                                    <p:cond delay="250"/>
                                  </p:stCondLst>
                                  <p:childTnLst>
                                    <p:set>
                                      <p:cBhvr>
                                        <p:cTn id="41" dur="1" fill="hold">
                                          <p:stCondLst>
                                            <p:cond delay="0"/>
                                          </p:stCondLst>
                                        </p:cTn>
                                        <p:tgtEl>
                                          <p:spTgt spid="28"/>
                                        </p:tgtEl>
                                        <p:attrNameLst>
                                          <p:attrName>style.visibility</p:attrName>
                                        </p:attrNameLst>
                                      </p:cBhvr>
                                      <p:to>
                                        <p:strVal val="visible"/>
                                      </p:to>
                                    </p:set>
                                    <p:animEffect transition="in" filter="wipe(left)">
                                      <p:cBhvr>
                                        <p:cTn id="42" dur="500"/>
                                        <p:tgtEl>
                                          <p:spTgt spid="28"/>
                                        </p:tgtEl>
                                      </p:cBhvr>
                                    </p:animEffect>
                                  </p:childTnLst>
                                </p:cTn>
                              </p:par>
                            </p:childTnLst>
                          </p:cTn>
                        </p:par>
                        <p:par>
                          <p:cTn id="43" fill="hold">
                            <p:stCondLst>
                              <p:cond delay="3750"/>
                            </p:stCondLst>
                            <p:childTnLst>
                              <p:par>
                                <p:cTn id="44" presetID="10" presetClass="entr" presetSubtype="0" fill="hold" grpId="0" nodeType="afterEffect">
                                  <p:stCondLst>
                                    <p:cond delay="0"/>
                                  </p:stCondLst>
                                  <p:childTnLst>
                                    <p:set>
                                      <p:cBhvr>
                                        <p:cTn id="45" dur="1" fill="hold">
                                          <p:stCondLst>
                                            <p:cond delay="0"/>
                                          </p:stCondLst>
                                        </p:cTn>
                                        <p:tgtEl>
                                          <p:spTgt spid="30"/>
                                        </p:tgtEl>
                                        <p:attrNameLst>
                                          <p:attrName>style.visibility</p:attrName>
                                        </p:attrNameLst>
                                      </p:cBhvr>
                                      <p:to>
                                        <p:strVal val="visible"/>
                                      </p:to>
                                    </p:set>
                                    <p:animEffect transition="in" filter="fade">
                                      <p:cBhvr>
                                        <p:cTn id="46" dur="500"/>
                                        <p:tgtEl>
                                          <p:spTgt spid="30"/>
                                        </p:tgtEl>
                                      </p:cBhvr>
                                    </p:animEffect>
                                  </p:childTnLst>
                                </p:cTn>
                              </p:par>
                            </p:childTnLst>
                          </p:cTn>
                        </p:par>
                        <p:par>
                          <p:cTn id="47" fill="hold">
                            <p:stCondLst>
                              <p:cond delay="4250"/>
                            </p:stCondLst>
                            <p:childTnLst>
                              <p:par>
                                <p:cTn id="48" presetID="22" presetClass="entr" presetSubtype="8" fill="hold" grpId="0" nodeType="afterEffect">
                                  <p:stCondLst>
                                    <p:cond delay="0"/>
                                  </p:stCondLst>
                                  <p:childTnLst>
                                    <p:set>
                                      <p:cBhvr>
                                        <p:cTn id="49" dur="1" fill="hold">
                                          <p:stCondLst>
                                            <p:cond delay="0"/>
                                          </p:stCondLst>
                                        </p:cTn>
                                        <p:tgtEl>
                                          <p:spTgt spid="26"/>
                                        </p:tgtEl>
                                        <p:attrNameLst>
                                          <p:attrName>style.visibility</p:attrName>
                                        </p:attrNameLst>
                                      </p:cBhvr>
                                      <p:to>
                                        <p:strVal val="visible"/>
                                      </p:to>
                                    </p:set>
                                    <p:animEffect transition="in" filter="wipe(left)">
                                      <p:cBhvr>
                                        <p:cTn id="50" dur="500"/>
                                        <p:tgtEl>
                                          <p:spTgt spid="26"/>
                                        </p:tgtEl>
                                      </p:cBhvr>
                                    </p:animEffect>
                                  </p:childTnLst>
                                </p:cTn>
                              </p:par>
                              <p:par>
                                <p:cTn id="51" presetID="22" presetClass="entr" presetSubtype="8" fill="hold" grpId="0" nodeType="withEffect">
                                  <p:stCondLst>
                                    <p:cond delay="250"/>
                                  </p:stCondLst>
                                  <p:childTnLst>
                                    <p:set>
                                      <p:cBhvr>
                                        <p:cTn id="52" dur="1" fill="hold">
                                          <p:stCondLst>
                                            <p:cond delay="0"/>
                                          </p:stCondLst>
                                        </p:cTn>
                                        <p:tgtEl>
                                          <p:spTgt spid="29"/>
                                        </p:tgtEl>
                                        <p:attrNameLst>
                                          <p:attrName>style.visibility</p:attrName>
                                        </p:attrNameLst>
                                      </p:cBhvr>
                                      <p:to>
                                        <p:strVal val="visible"/>
                                      </p:to>
                                    </p:set>
                                    <p:animEffect transition="in" filter="wipe(left)">
                                      <p:cBhvr>
                                        <p:cTn id="5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animBg="1"/>
      <p:bldP spid="23" grpId="0" animBg="1"/>
      <p:bldP spid="24" grpId="0"/>
      <p:bldP spid="25" grpId="0"/>
      <p:bldP spid="26" grpId="0"/>
      <p:bldP spid="27" grpId="0"/>
      <p:bldP spid="28" grpId="0"/>
      <p:bldP spid="29" grpId="0"/>
      <p:bldP spid="30" grpId="0" animBg="1"/>
      <p:bldP spid="31" grpId="0" animBg="1"/>
      <p:bldP spid="32" grpId="0" animBg="1"/>
      <p:bldP spid="34" grpId="0"/>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tx2">
                <a:lumMod val="61000"/>
              </a:schemeClr>
            </a:gs>
            <a:gs pos="0">
              <a:schemeClr val="accent1">
                <a:lumMod val="45000"/>
                <a:lumOff val="55000"/>
              </a:schemeClr>
            </a:gs>
          </a:gsLst>
          <a:lin ang="8100000" scaled="1"/>
        </a:gradFill>
        <a:effectLst/>
      </p:bgPr>
    </p:bg>
    <p:spTree>
      <p:nvGrpSpPr>
        <p:cNvPr id="1" name=""/>
        <p:cNvGrpSpPr/>
        <p:nvPr/>
      </p:nvGrpSpPr>
      <p:grpSpPr>
        <a:xfrm>
          <a:off x="0" y="0"/>
          <a:ext cx="0" cy="0"/>
          <a:chOff x="0" y="0"/>
          <a:chExt cx="0" cy="0"/>
        </a:xfrm>
      </p:grpSpPr>
      <p:sp>
        <p:nvSpPr>
          <p:cNvPr id="82" name="Right Triangle 3"/>
          <p:cNvSpPr/>
          <p:nvPr/>
        </p:nvSpPr>
        <p:spPr>
          <a:xfrm rot="5400000">
            <a:off x="2657375" y="-2667000"/>
            <a:ext cx="6858000" cy="12192000"/>
          </a:xfrm>
          <a:custGeom>
            <a:avLst/>
            <a:gdLst>
              <a:gd name="connsiteX0" fmla="*/ 0 w 6858000"/>
              <a:gd name="connsiteY0" fmla="*/ 12192000 h 12192000"/>
              <a:gd name="connsiteX1" fmla="*/ 0 w 6858000"/>
              <a:gd name="connsiteY1" fmla="*/ 0 h 12192000"/>
              <a:gd name="connsiteX2" fmla="*/ 6858000 w 6858000"/>
              <a:gd name="connsiteY2" fmla="*/ 12192000 h 12192000"/>
              <a:gd name="connsiteX3" fmla="*/ 0 w 6858000"/>
              <a:gd name="connsiteY3" fmla="*/ 12192000 h 12192000"/>
              <a:gd name="connsiteX0" fmla="*/ 0 w 6858000"/>
              <a:gd name="connsiteY0" fmla="*/ 12192000 h 12192000"/>
              <a:gd name="connsiteX1" fmla="*/ 0 w 6858000"/>
              <a:gd name="connsiteY1" fmla="*/ 0 h 12192000"/>
              <a:gd name="connsiteX2" fmla="*/ 3257550 w 6858000"/>
              <a:gd name="connsiteY2" fmla="*/ 5715000 h 12192000"/>
              <a:gd name="connsiteX3" fmla="*/ 6858000 w 6858000"/>
              <a:gd name="connsiteY3" fmla="*/ 12192000 h 12192000"/>
              <a:gd name="connsiteX4" fmla="*/ 0 w 6858000"/>
              <a:gd name="connsiteY4" fmla="*/ 12192000 h 12192000"/>
              <a:gd name="connsiteX0" fmla="*/ 0 w 6858000"/>
              <a:gd name="connsiteY0" fmla="*/ 12192000 h 12192000"/>
              <a:gd name="connsiteX1" fmla="*/ 0 w 6858000"/>
              <a:gd name="connsiteY1" fmla="*/ 0 h 12192000"/>
              <a:gd name="connsiteX2" fmla="*/ 3257550 w 6858000"/>
              <a:gd name="connsiteY2" fmla="*/ 5715000 h 12192000"/>
              <a:gd name="connsiteX3" fmla="*/ 6858000 w 6858000"/>
              <a:gd name="connsiteY3" fmla="*/ 12192000 h 12192000"/>
              <a:gd name="connsiteX4" fmla="*/ 0 w 6858000"/>
              <a:gd name="connsiteY4" fmla="*/ 12192000 h 12192000"/>
              <a:gd name="connsiteX0" fmla="*/ 0 w 6858000"/>
              <a:gd name="connsiteY0" fmla="*/ 12192000 h 12192000"/>
              <a:gd name="connsiteX1" fmla="*/ 0 w 6858000"/>
              <a:gd name="connsiteY1" fmla="*/ 0 h 12192000"/>
              <a:gd name="connsiteX2" fmla="*/ 3257550 w 6858000"/>
              <a:gd name="connsiteY2" fmla="*/ 5715000 h 12192000"/>
              <a:gd name="connsiteX3" fmla="*/ 6858000 w 6858000"/>
              <a:gd name="connsiteY3" fmla="*/ 12192000 h 12192000"/>
              <a:gd name="connsiteX4" fmla="*/ 0 w 6858000"/>
              <a:gd name="connsiteY4" fmla="*/ 12192000 h 12192000"/>
              <a:gd name="connsiteX0" fmla="*/ 0 w 6858000"/>
              <a:gd name="connsiteY0" fmla="*/ 12192000 h 12192000"/>
              <a:gd name="connsiteX1" fmla="*/ 0 w 6858000"/>
              <a:gd name="connsiteY1" fmla="*/ 0 h 12192000"/>
              <a:gd name="connsiteX2" fmla="*/ 3257550 w 6858000"/>
              <a:gd name="connsiteY2" fmla="*/ 5715000 h 12192000"/>
              <a:gd name="connsiteX3" fmla="*/ 6858000 w 6858000"/>
              <a:gd name="connsiteY3" fmla="*/ 12192000 h 12192000"/>
              <a:gd name="connsiteX4" fmla="*/ 0 w 6858000"/>
              <a:gd name="connsiteY4" fmla="*/ 12192000 h 12192000"/>
              <a:gd name="connsiteX0" fmla="*/ 0 w 6858000"/>
              <a:gd name="connsiteY0" fmla="*/ 12192000 h 12192000"/>
              <a:gd name="connsiteX1" fmla="*/ 0 w 6858000"/>
              <a:gd name="connsiteY1" fmla="*/ 0 h 12192000"/>
              <a:gd name="connsiteX2" fmla="*/ 3257550 w 6858000"/>
              <a:gd name="connsiteY2" fmla="*/ 5715000 h 12192000"/>
              <a:gd name="connsiteX3" fmla="*/ 6858000 w 6858000"/>
              <a:gd name="connsiteY3" fmla="*/ 12192000 h 12192000"/>
              <a:gd name="connsiteX4" fmla="*/ 0 w 6858000"/>
              <a:gd name="connsiteY4" fmla="*/ 12192000 h 12192000"/>
              <a:gd name="connsiteX0" fmla="*/ 0 w 6858000"/>
              <a:gd name="connsiteY0" fmla="*/ 12192000 h 12192000"/>
              <a:gd name="connsiteX1" fmla="*/ 0 w 6858000"/>
              <a:gd name="connsiteY1" fmla="*/ 0 h 12192000"/>
              <a:gd name="connsiteX2" fmla="*/ 3257550 w 6858000"/>
              <a:gd name="connsiteY2" fmla="*/ 5715000 h 12192000"/>
              <a:gd name="connsiteX3" fmla="*/ 6858000 w 6858000"/>
              <a:gd name="connsiteY3" fmla="*/ 12192000 h 12192000"/>
              <a:gd name="connsiteX4" fmla="*/ 0 w 6858000"/>
              <a:gd name="connsiteY4" fmla="*/ 12192000 h 12192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858000" h="12192000">
                <a:moveTo>
                  <a:pt x="0" y="12192000"/>
                </a:moveTo>
                <a:lnTo>
                  <a:pt x="0" y="0"/>
                </a:lnTo>
                <a:cubicBezTo>
                  <a:pt x="1790700" y="2552700"/>
                  <a:pt x="1428750" y="1733550"/>
                  <a:pt x="3257550" y="5715000"/>
                </a:cubicBezTo>
                <a:cubicBezTo>
                  <a:pt x="5734050" y="11550650"/>
                  <a:pt x="4953000" y="9251950"/>
                  <a:pt x="6858000" y="12192000"/>
                </a:cubicBezTo>
                <a:lnTo>
                  <a:pt x="0" y="12192000"/>
                </a:lnTo>
                <a:close/>
              </a:path>
            </a:pathLst>
          </a:custGeom>
          <a:solidFill>
            <a:srgbClr val="2C34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Title 1"/>
          <p:cNvSpPr txBox="1">
            <a:spLocks/>
          </p:cNvSpPr>
          <p:nvPr/>
        </p:nvSpPr>
        <p:spPr>
          <a:xfrm>
            <a:off x="585202" y="1874078"/>
            <a:ext cx="4243187" cy="58301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solidFill>
                  <a:schemeClr val="accent4">
                    <a:lumMod val="75000"/>
                  </a:schemeClr>
                </a:solidFill>
                <a:latin typeface="Open Sans" panose="020B0606030504020204" pitchFamily="34" charset="0"/>
                <a:ea typeface="Open Sans" panose="020B0606030504020204" pitchFamily="34" charset="0"/>
                <a:cs typeface="Open Sans" panose="020B0606030504020204" pitchFamily="34" charset="0"/>
              </a:rPr>
              <a:t>Step 3</a:t>
            </a:r>
          </a:p>
        </p:txBody>
      </p:sp>
      <p:sp>
        <p:nvSpPr>
          <p:cNvPr id="84" name="Subtitle 2"/>
          <p:cNvSpPr txBox="1">
            <a:spLocks/>
          </p:cNvSpPr>
          <p:nvPr/>
        </p:nvSpPr>
        <p:spPr>
          <a:xfrm>
            <a:off x="978772" y="2448341"/>
            <a:ext cx="3457692" cy="56551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600" dirty="0" smtClean="0">
                <a:solidFill>
                  <a:srgbClr val="629AB8"/>
                </a:solidFill>
                <a:latin typeface="Open Sans" panose="020B0606030504020204" pitchFamily="34" charset="0"/>
                <a:ea typeface="Open Sans" panose="020B0606030504020204" pitchFamily="34" charset="0"/>
                <a:cs typeface="Open Sans" panose="020B0606030504020204" pitchFamily="34" charset="0"/>
              </a:rPr>
              <a:t>Incase of a transaction related query, Dev shows the                   best matched transactions 		     +		     </a:t>
            </a:r>
            <a:r>
              <a:rPr lang="en-US" sz="1600" dirty="0">
                <a:solidFill>
                  <a:srgbClr val="629AB8"/>
                </a:solidFill>
                <a:latin typeface="Open Sans" panose="020B0606030504020204" pitchFamily="34" charset="0"/>
                <a:ea typeface="Open Sans" panose="020B0606030504020204" pitchFamily="34" charset="0"/>
                <a:cs typeface="Open Sans" panose="020B0606030504020204" pitchFamily="34" charset="0"/>
              </a:rPr>
              <a:t>T</a:t>
            </a:r>
            <a:r>
              <a:rPr lang="en-US" sz="1600" dirty="0" smtClean="0">
                <a:solidFill>
                  <a:srgbClr val="629AB8"/>
                </a:solidFill>
                <a:latin typeface="Open Sans" panose="020B0606030504020204" pitchFamily="34" charset="0"/>
                <a:ea typeface="Open Sans" panose="020B0606030504020204" pitchFamily="34" charset="0"/>
                <a:cs typeface="Open Sans" panose="020B0606030504020204" pitchFamily="34" charset="0"/>
              </a:rPr>
              <a:t>he alert is sent to users registered mail using Microsoft Power Automate</a:t>
            </a:r>
            <a:endParaRPr lang="en-US" sz="1600" dirty="0">
              <a:solidFill>
                <a:srgbClr val="629AB8"/>
              </a:solidFill>
              <a:latin typeface="Open Sans" panose="020B0606030504020204" pitchFamily="34" charset="0"/>
              <a:ea typeface="Open Sans" panose="020B0606030504020204" pitchFamily="34" charset="0"/>
              <a:cs typeface="Open Sans" panose="020B0606030504020204" pitchFamily="34" charset="0"/>
            </a:endParaRPr>
          </a:p>
        </p:txBody>
      </p:sp>
      <p:sp>
        <p:nvSpPr>
          <p:cNvPr id="85" name="Title 1"/>
          <p:cNvSpPr txBox="1">
            <a:spLocks/>
          </p:cNvSpPr>
          <p:nvPr/>
        </p:nvSpPr>
        <p:spPr>
          <a:xfrm>
            <a:off x="5819527" y="356428"/>
            <a:ext cx="4243187" cy="58301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solidFill>
                  <a:schemeClr val="accent4">
                    <a:lumMod val="75000"/>
                  </a:schemeClr>
                </a:solidFill>
                <a:latin typeface="Open Sans" panose="020B0606030504020204" pitchFamily="34" charset="0"/>
                <a:ea typeface="Open Sans" panose="020B0606030504020204" pitchFamily="34" charset="0"/>
                <a:cs typeface="Open Sans" panose="020B0606030504020204" pitchFamily="34" charset="0"/>
              </a:rPr>
              <a:t>Step 1</a:t>
            </a:r>
          </a:p>
        </p:txBody>
      </p:sp>
      <p:sp>
        <p:nvSpPr>
          <p:cNvPr id="86" name="Subtitle 2"/>
          <p:cNvSpPr txBox="1">
            <a:spLocks/>
          </p:cNvSpPr>
          <p:nvPr/>
        </p:nvSpPr>
        <p:spPr>
          <a:xfrm>
            <a:off x="6204527" y="854403"/>
            <a:ext cx="3511665" cy="56551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800" dirty="0">
                <a:solidFill>
                  <a:srgbClr val="629AB8"/>
                </a:solidFill>
                <a:latin typeface="Open Sans" panose="020B0606030504020204" pitchFamily="34" charset="0"/>
                <a:ea typeface="Open Sans" panose="020B0606030504020204" pitchFamily="34" charset="0"/>
                <a:cs typeface="Open Sans" panose="020B0606030504020204" pitchFamily="34" charset="0"/>
              </a:rPr>
              <a:t>C</a:t>
            </a:r>
            <a:r>
              <a:rPr lang="en-US" sz="1800" dirty="0" smtClean="0">
                <a:solidFill>
                  <a:srgbClr val="629AB8"/>
                </a:solidFill>
                <a:latin typeface="Open Sans" panose="020B0606030504020204" pitchFamily="34" charset="0"/>
                <a:ea typeface="Open Sans" panose="020B0606030504020204" pitchFamily="34" charset="0"/>
                <a:cs typeface="Open Sans" panose="020B0606030504020204" pitchFamily="34" charset="0"/>
              </a:rPr>
              <a:t>hat </a:t>
            </a:r>
            <a:r>
              <a:rPr lang="en-US" sz="1800" dirty="0">
                <a:solidFill>
                  <a:srgbClr val="629AB8"/>
                </a:solidFill>
                <a:latin typeface="Open Sans" panose="020B0606030504020204" pitchFamily="34" charset="0"/>
                <a:ea typeface="Open Sans" panose="020B0606030504020204" pitchFamily="34" charset="0"/>
                <a:cs typeface="Open Sans" panose="020B0606030504020204" pitchFamily="34" charset="0"/>
              </a:rPr>
              <a:t>with </a:t>
            </a:r>
            <a:r>
              <a:rPr lang="en-US" sz="1800" dirty="0" smtClean="0">
                <a:solidFill>
                  <a:srgbClr val="629AB8"/>
                </a:solidFill>
                <a:latin typeface="Open Sans" panose="020B0606030504020204" pitchFamily="34" charset="0"/>
                <a:ea typeface="Open Sans" panose="020B0606030504020204" pitchFamily="34" charset="0"/>
                <a:cs typeface="Open Sans" panose="020B0606030504020204" pitchFamily="34" charset="0"/>
              </a:rPr>
              <a:t>Dev</a:t>
            </a:r>
            <a:r>
              <a:rPr lang="en-US" sz="1800" dirty="0">
                <a:solidFill>
                  <a:srgbClr val="629AB8"/>
                </a:solidFill>
                <a:latin typeface="Open Sans" panose="020B0606030504020204" pitchFamily="34" charset="0"/>
                <a:ea typeface="Open Sans" panose="020B0606030504020204" pitchFamily="34" charset="0"/>
                <a:cs typeface="Open Sans" panose="020B0606030504020204" pitchFamily="34" charset="0"/>
              </a:rPr>
              <a:t/>
            </a:r>
            <a:br>
              <a:rPr lang="en-US" sz="1800" dirty="0">
                <a:solidFill>
                  <a:srgbClr val="629AB8"/>
                </a:solidFill>
                <a:latin typeface="Open Sans" panose="020B0606030504020204" pitchFamily="34" charset="0"/>
                <a:ea typeface="Open Sans" panose="020B0606030504020204" pitchFamily="34" charset="0"/>
                <a:cs typeface="Open Sans" panose="020B0606030504020204" pitchFamily="34" charset="0"/>
              </a:rPr>
            </a:br>
            <a:r>
              <a:rPr lang="en-US" sz="1800" dirty="0">
                <a:solidFill>
                  <a:srgbClr val="629AB8"/>
                </a:solidFill>
                <a:latin typeface="Open Sans" panose="020B0606030504020204" pitchFamily="34" charset="0"/>
                <a:ea typeface="Open Sans" panose="020B0606030504020204" pitchFamily="34" charset="0"/>
                <a:cs typeface="Open Sans" panose="020B0606030504020204" pitchFamily="34" charset="0"/>
              </a:rPr>
              <a:t>sharing the </a:t>
            </a:r>
            <a:r>
              <a:rPr lang="en-US" sz="1800" dirty="0" smtClean="0">
                <a:solidFill>
                  <a:srgbClr val="629AB8"/>
                </a:solidFill>
                <a:latin typeface="Open Sans" panose="020B0606030504020204" pitchFamily="34" charset="0"/>
                <a:ea typeface="Open Sans" panose="020B0606030504020204" pitchFamily="34" charset="0"/>
                <a:cs typeface="Open Sans" panose="020B0606030504020204" pitchFamily="34" charset="0"/>
              </a:rPr>
              <a:t>details of your Banking Query </a:t>
            </a:r>
            <a:endParaRPr lang="en-US" sz="1800" dirty="0">
              <a:solidFill>
                <a:srgbClr val="629AB8"/>
              </a:solidFill>
              <a:latin typeface="Open Sans" panose="020B0606030504020204" pitchFamily="34" charset="0"/>
              <a:ea typeface="Open Sans" panose="020B0606030504020204" pitchFamily="34" charset="0"/>
              <a:cs typeface="Open Sans" panose="020B0606030504020204" pitchFamily="34" charset="0"/>
            </a:endParaRPr>
          </a:p>
        </p:txBody>
      </p:sp>
      <p:sp>
        <p:nvSpPr>
          <p:cNvPr id="87" name="Title 1"/>
          <p:cNvSpPr txBox="1">
            <a:spLocks/>
          </p:cNvSpPr>
          <p:nvPr/>
        </p:nvSpPr>
        <p:spPr>
          <a:xfrm>
            <a:off x="1852813" y="5275241"/>
            <a:ext cx="4243187" cy="58301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solidFill>
                  <a:schemeClr val="accent4">
                    <a:lumMod val="50000"/>
                  </a:schemeClr>
                </a:solidFill>
                <a:latin typeface="Open Sans" panose="020B0606030504020204" pitchFamily="34" charset="0"/>
                <a:ea typeface="Open Sans" panose="020B0606030504020204" pitchFamily="34" charset="0"/>
                <a:cs typeface="Open Sans" panose="020B0606030504020204" pitchFamily="34" charset="0"/>
              </a:rPr>
              <a:t>Step 4</a:t>
            </a:r>
          </a:p>
        </p:txBody>
      </p:sp>
      <p:sp>
        <p:nvSpPr>
          <p:cNvPr id="88" name="Subtitle 2"/>
          <p:cNvSpPr txBox="1">
            <a:spLocks/>
          </p:cNvSpPr>
          <p:nvPr/>
        </p:nvSpPr>
        <p:spPr>
          <a:xfrm>
            <a:off x="2553626" y="5852928"/>
            <a:ext cx="3186545" cy="56551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600" dirty="0" smtClean="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t>Dev responds with the user understandable language giving a humanly feel</a:t>
            </a:r>
            <a:endParaRPr lang="en-US" sz="1600" dirty="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endParaRPr>
          </a:p>
        </p:txBody>
      </p:sp>
      <p:sp>
        <p:nvSpPr>
          <p:cNvPr id="89" name="Title 1"/>
          <p:cNvSpPr txBox="1">
            <a:spLocks/>
          </p:cNvSpPr>
          <p:nvPr/>
        </p:nvSpPr>
        <p:spPr>
          <a:xfrm>
            <a:off x="6576086" y="3170513"/>
            <a:ext cx="4243187" cy="58301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3200" dirty="0">
                <a:solidFill>
                  <a:schemeClr val="accent4">
                    <a:lumMod val="50000"/>
                  </a:schemeClr>
                </a:solidFill>
                <a:latin typeface="Open Sans" panose="020B0606030504020204" pitchFamily="34" charset="0"/>
                <a:ea typeface="Open Sans" panose="020B0606030504020204" pitchFamily="34" charset="0"/>
                <a:cs typeface="Open Sans" panose="020B0606030504020204" pitchFamily="34" charset="0"/>
              </a:rPr>
              <a:t>Step 2</a:t>
            </a:r>
          </a:p>
        </p:txBody>
      </p:sp>
      <p:sp>
        <p:nvSpPr>
          <p:cNvPr id="90" name="Subtitle 2"/>
          <p:cNvSpPr txBox="1">
            <a:spLocks/>
          </p:cNvSpPr>
          <p:nvPr/>
        </p:nvSpPr>
        <p:spPr>
          <a:xfrm>
            <a:off x="6914285" y="3782617"/>
            <a:ext cx="3762352" cy="565516"/>
          </a:xfrm>
          <a:prstGeom prst="rect">
            <a:avLst/>
          </a:prstGeo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sz="1600" dirty="0" smtClean="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t>Automated bot Dev will understand your intent using LUIS </a:t>
            </a:r>
            <a:br>
              <a:rPr lang="en-US" sz="1600" dirty="0" smtClean="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br>
            <a:r>
              <a:rPr lang="en-US" sz="1600" dirty="0" smtClean="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t>	      +		     </a:t>
            </a:r>
            <a:r>
              <a:rPr lang="en-US" sz="1600" dirty="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t>Trigger the request with Language Studio </a:t>
            </a:r>
            <a:r>
              <a:rPr lang="en-US" sz="1600" dirty="0" err="1">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t>QnA</a:t>
            </a:r>
            <a:r>
              <a:rPr lang="en-US" sz="1600" dirty="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t> Maker to get a response of FAQ.</a:t>
            </a:r>
            <a:br>
              <a:rPr lang="en-US" sz="1600" dirty="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rPr>
            </a:br>
            <a:endParaRPr lang="en-US" sz="1600" dirty="0">
              <a:solidFill>
                <a:schemeClr val="accent5">
                  <a:lumMod val="75000"/>
                </a:schemeClr>
              </a:solidFill>
              <a:latin typeface="Open Sans" panose="020B0606030504020204" pitchFamily="34" charset="0"/>
              <a:ea typeface="Open Sans" panose="020B0606030504020204" pitchFamily="34" charset="0"/>
              <a:cs typeface="Open Sans" panose="020B0606030504020204" pitchFamily="34" charset="0"/>
            </a:endParaRPr>
          </a:p>
        </p:txBody>
      </p:sp>
      <p:grpSp>
        <p:nvGrpSpPr>
          <p:cNvPr id="91" name="Group 90"/>
          <p:cNvGrpSpPr/>
          <p:nvPr/>
        </p:nvGrpSpPr>
        <p:grpSpPr>
          <a:xfrm>
            <a:off x="9524018" y="941245"/>
            <a:ext cx="1049714" cy="1049714"/>
            <a:chOff x="9524018" y="941245"/>
            <a:chExt cx="1049714" cy="1049714"/>
          </a:xfrm>
        </p:grpSpPr>
        <p:sp>
          <p:nvSpPr>
            <p:cNvPr id="92" name="Oval 91"/>
            <p:cNvSpPr/>
            <p:nvPr/>
          </p:nvSpPr>
          <p:spPr>
            <a:xfrm>
              <a:off x="9524018" y="941245"/>
              <a:ext cx="1049714" cy="1049714"/>
            </a:xfrm>
            <a:prstGeom prst="ellipse">
              <a:avLst/>
            </a:prstGeom>
            <a:solidFill>
              <a:schemeClr val="bg1"/>
            </a:solidFill>
            <a:ln w="38100">
              <a:solidFill>
                <a:srgbClr val="2C3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3" name="Group 92"/>
            <p:cNvGrpSpPr/>
            <p:nvPr/>
          </p:nvGrpSpPr>
          <p:grpSpPr>
            <a:xfrm>
              <a:off x="9768846" y="1184630"/>
              <a:ext cx="571494" cy="571494"/>
              <a:chOff x="4117831" y="1071199"/>
              <a:chExt cx="488067" cy="488067"/>
            </a:xfrm>
            <a:solidFill>
              <a:srgbClr val="2C3440"/>
            </a:solidFill>
          </p:grpSpPr>
          <p:sp>
            <p:nvSpPr>
              <p:cNvPr id="94" name="AutoShape 123"/>
              <p:cNvSpPr>
                <a:spLocks/>
              </p:cNvSpPr>
              <p:nvPr/>
            </p:nvSpPr>
            <p:spPr bwMode="auto">
              <a:xfrm>
                <a:off x="4117831" y="1071199"/>
                <a:ext cx="488067" cy="4880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95" name="AutoShape 124"/>
              <p:cNvSpPr>
                <a:spLocks/>
              </p:cNvSpPr>
              <p:nvPr/>
            </p:nvSpPr>
            <p:spPr bwMode="auto">
              <a:xfrm>
                <a:off x="4255492" y="1208025"/>
                <a:ext cx="213581" cy="2135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96" name="AutoShape 125"/>
              <p:cNvSpPr>
                <a:spLocks/>
              </p:cNvSpPr>
              <p:nvPr/>
            </p:nvSpPr>
            <p:spPr bwMode="auto">
              <a:xfrm>
                <a:off x="4300545" y="1253911"/>
                <a:ext cx="122643" cy="12264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grpSp>
      </p:grpSp>
      <p:grpSp>
        <p:nvGrpSpPr>
          <p:cNvPr id="97" name="Group 96"/>
          <p:cNvGrpSpPr/>
          <p:nvPr/>
        </p:nvGrpSpPr>
        <p:grpSpPr>
          <a:xfrm>
            <a:off x="6944822" y="2252698"/>
            <a:ext cx="1049714" cy="1049714"/>
            <a:chOff x="6944822" y="2252698"/>
            <a:chExt cx="1049714" cy="1049714"/>
          </a:xfrm>
        </p:grpSpPr>
        <p:sp>
          <p:nvSpPr>
            <p:cNvPr id="98" name="Oval 97"/>
            <p:cNvSpPr/>
            <p:nvPr/>
          </p:nvSpPr>
          <p:spPr>
            <a:xfrm>
              <a:off x="6944822" y="2252698"/>
              <a:ext cx="1049714" cy="1049714"/>
            </a:xfrm>
            <a:prstGeom prst="ellipse">
              <a:avLst/>
            </a:prstGeom>
            <a:solidFill>
              <a:schemeClr val="bg1"/>
            </a:solidFill>
            <a:ln w="38100">
              <a:solidFill>
                <a:srgbClr val="2C3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9" name="Group 98"/>
            <p:cNvGrpSpPr/>
            <p:nvPr/>
          </p:nvGrpSpPr>
          <p:grpSpPr>
            <a:xfrm>
              <a:off x="7192113" y="2506981"/>
              <a:ext cx="565874" cy="566840"/>
              <a:chOff x="9064419" y="3019297"/>
              <a:chExt cx="488068" cy="488901"/>
            </a:xfrm>
            <a:solidFill>
              <a:srgbClr val="2C3440"/>
            </a:solidFill>
          </p:grpSpPr>
          <p:sp>
            <p:nvSpPr>
              <p:cNvPr id="100" name="AutoShape 7"/>
              <p:cNvSpPr>
                <a:spLocks/>
              </p:cNvSpPr>
              <p:nvPr/>
            </p:nvSpPr>
            <p:spPr bwMode="auto">
              <a:xfrm>
                <a:off x="9064419" y="3019297"/>
                <a:ext cx="488068" cy="488901"/>
              </a:xfrm>
              <a:custGeom>
                <a:avLst/>
                <a:gdLst>
                  <a:gd name="T0" fmla="+- 0 10800 1271"/>
                  <a:gd name="T1" fmla="*/ T0 w 19058"/>
                  <a:gd name="T2" fmla="+- 0 10799 1270"/>
                  <a:gd name="T3" fmla="*/ 10799 h 19059"/>
                  <a:gd name="T4" fmla="+- 0 10800 1271"/>
                  <a:gd name="T5" fmla="*/ T4 w 19058"/>
                  <a:gd name="T6" fmla="+- 0 10799 1270"/>
                  <a:gd name="T7" fmla="*/ 10799 h 19059"/>
                  <a:gd name="T8" fmla="+- 0 10800 1271"/>
                  <a:gd name="T9" fmla="*/ T8 w 19058"/>
                  <a:gd name="T10" fmla="+- 0 10799 1270"/>
                  <a:gd name="T11" fmla="*/ 10799 h 19059"/>
                  <a:gd name="T12" fmla="+- 0 10800 1271"/>
                  <a:gd name="T13" fmla="*/ T12 w 19058"/>
                  <a:gd name="T14" fmla="+- 0 10799 1270"/>
                  <a:gd name="T15" fmla="*/ 10799 h 19059"/>
                </a:gdLst>
                <a:ahLst/>
                <a:cxnLst>
                  <a:cxn ang="0">
                    <a:pos x="T1" y="T3"/>
                  </a:cxn>
                  <a:cxn ang="0">
                    <a:pos x="T5" y="T7"/>
                  </a:cxn>
                  <a:cxn ang="0">
                    <a:pos x="T9" y="T11"/>
                  </a:cxn>
                  <a:cxn ang="0">
                    <a:pos x="T13" y="T15"/>
                  </a:cxn>
                </a:cxnLst>
                <a:rect l="0" t="0" r="r" b="b"/>
                <a:pathLst>
                  <a:path w="19058" h="19059">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01" name="AutoShape 8"/>
              <p:cNvSpPr>
                <a:spLocks/>
              </p:cNvSpPr>
              <p:nvPr/>
            </p:nvSpPr>
            <p:spPr bwMode="auto">
              <a:xfrm>
                <a:off x="9277999" y="3232880"/>
                <a:ext cx="60904" cy="60904"/>
              </a:xfrm>
              <a:custGeom>
                <a:avLst/>
                <a:gdLst>
                  <a:gd name="T0" fmla="+- 0 10801 1272"/>
                  <a:gd name="T1" fmla="*/ T0 w 19059"/>
                  <a:gd name="T2" fmla="+- 0 10800 1272"/>
                  <a:gd name="T3" fmla="*/ 10800 h 19056"/>
                  <a:gd name="T4" fmla="+- 0 10801 1272"/>
                  <a:gd name="T5" fmla="*/ T4 w 19059"/>
                  <a:gd name="T6" fmla="+- 0 10800 1272"/>
                  <a:gd name="T7" fmla="*/ 10800 h 19056"/>
                  <a:gd name="T8" fmla="+- 0 10801 1272"/>
                  <a:gd name="T9" fmla="*/ T8 w 19059"/>
                  <a:gd name="T10" fmla="+- 0 10800 1272"/>
                  <a:gd name="T11" fmla="*/ 10800 h 19056"/>
                  <a:gd name="T12" fmla="+- 0 10801 1272"/>
                  <a:gd name="T13" fmla="*/ T12 w 19059"/>
                  <a:gd name="T14" fmla="+- 0 10800 1272"/>
                  <a:gd name="T15" fmla="*/ 10800 h 19056"/>
                </a:gdLst>
                <a:ahLst/>
                <a:cxnLst>
                  <a:cxn ang="0">
                    <a:pos x="T1" y="T3"/>
                  </a:cxn>
                  <a:cxn ang="0">
                    <a:pos x="T5" y="T7"/>
                  </a:cxn>
                  <a:cxn ang="0">
                    <a:pos x="T9" y="T11"/>
                  </a:cxn>
                  <a:cxn ang="0">
                    <a:pos x="T13" y="T15"/>
                  </a:cxn>
                </a:cxnLst>
                <a:rect l="0" t="0" r="r" b="b"/>
                <a:pathLst>
                  <a:path w="19059" h="19056">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02" name="AutoShape 9"/>
              <p:cNvSpPr>
                <a:spLocks/>
              </p:cNvSpPr>
              <p:nvPr/>
            </p:nvSpPr>
            <p:spPr bwMode="auto">
              <a:xfrm>
                <a:off x="9216261" y="3171975"/>
                <a:ext cx="183547" cy="183547"/>
              </a:xfrm>
              <a:custGeom>
                <a:avLst/>
                <a:gdLst>
                  <a:gd name="T0" fmla="+- 0 10800 1271"/>
                  <a:gd name="T1" fmla="*/ T0 w 19059"/>
                  <a:gd name="T2" fmla="+- 0 10800 1271"/>
                  <a:gd name="T3" fmla="*/ 10800 h 19058"/>
                  <a:gd name="T4" fmla="+- 0 10800 1271"/>
                  <a:gd name="T5" fmla="*/ T4 w 19059"/>
                  <a:gd name="T6" fmla="+- 0 10800 1271"/>
                  <a:gd name="T7" fmla="*/ 10800 h 19058"/>
                  <a:gd name="T8" fmla="+- 0 10800 1271"/>
                  <a:gd name="T9" fmla="*/ T8 w 19059"/>
                  <a:gd name="T10" fmla="+- 0 10800 1271"/>
                  <a:gd name="T11" fmla="*/ 10800 h 19058"/>
                  <a:gd name="T12" fmla="+- 0 10800 1271"/>
                  <a:gd name="T13" fmla="*/ T12 w 19059"/>
                  <a:gd name="T14" fmla="+- 0 10800 1271"/>
                  <a:gd name="T15" fmla="*/ 10800 h 19058"/>
                </a:gdLst>
                <a:ahLst/>
                <a:cxnLst>
                  <a:cxn ang="0">
                    <a:pos x="T1" y="T3"/>
                  </a:cxn>
                  <a:cxn ang="0">
                    <a:pos x="T5" y="T7"/>
                  </a:cxn>
                  <a:cxn ang="0">
                    <a:pos x="T9" y="T11"/>
                  </a:cxn>
                  <a:cxn ang="0">
                    <a:pos x="T13" y="T15"/>
                  </a:cxn>
                </a:cxnLst>
                <a:rect l="0" t="0" r="r" b="b"/>
                <a:pathLst>
                  <a:path w="19059" h="19058">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03" name="AutoShape 10"/>
              <p:cNvSpPr>
                <a:spLocks/>
              </p:cNvSpPr>
              <p:nvPr/>
            </p:nvSpPr>
            <p:spPr bwMode="auto">
              <a:xfrm>
                <a:off x="9338907" y="3293783"/>
                <a:ext cx="75921" cy="78424"/>
              </a:xfrm>
              <a:custGeom>
                <a:avLst/>
                <a:gdLst>
                  <a:gd name="T0" fmla="+- 0 10804 288"/>
                  <a:gd name="T1" fmla="*/ T0 w 21033"/>
                  <a:gd name="T2" fmla="+- 0 10798 277"/>
                  <a:gd name="T3" fmla="*/ 10798 h 21043"/>
                  <a:gd name="T4" fmla="+- 0 10804 288"/>
                  <a:gd name="T5" fmla="*/ T4 w 21033"/>
                  <a:gd name="T6" fmla="+- 0 10798 277"/>
                  <a:gd name="T7" fmla="*/ 10798 h 21043"/>
                  <a:gd name="T8" fmla="+- 0 10804 288"/>
                  <a:gd name="T9" fmla="*/ T8 w 21033"/>
                  <a:gd name="T10" fmla="+- 0 10798 277"/>
                  <a:gd name="T11" fmla="*/ 10798 h 21043"/>
                  <a:gd name="T12" fmla="+- 0 10804 288"/>
                  <a:gd name="T13" fmla="*/ T12 w 21033"/>
                  <a:gd name="T14" fmla="+- 0 10798 277"/>
                  <a:gd name="T15" fmla="*/ 10798 h 21043"/>
                </a:gdLst>
                <a:ahLst/>
                <a:cxnLst>
                  <a:cxn ang="0">
                    <a:pos x="T1" y="T3"/>
                  </a:cxn>
                  <a:cxn ang="0">
                    <a:pos x="T5" y="T7"/>
                  </a:cxn>
                  <a:cxn ang="0">
                    <a:pos x="T9" y="T11"/>
                  </a:cxn>
                  <a:cxn ang="0">
                    <a:pos x="T13" y="T15"/>
                  </a:cxn>
                </a:cxnLst>
                <a:rect l="0" t="0" r="r" b="b"/>
                <a:pathLst>
                  <a:path w="21033" h="21043">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04" name="AutoShape 11"/>
              <p:cNvSpPr>
                <a:spLocks/>
              </p:cNvSpPr>
              <p:nvPr/>
            </p:nvSpPr>
            <p:spPr bwMode="auto">
              <a:xfrm>
                <a:off x="9368938" y="3324654"/>
                <a:ext cx="109293" cy="111796"/>
              </a:xfrm>
              <a:custGeom>
                <a:avLst/>
                <a:gdLst>
                  <a:gd name="T0" fmla="+- 0 10803 203"/>
                  <a:gd name="T1" fmla="*/ T0 w 21201"/>
                  <a:gd name="T2" fmla="+- 0 10798 194"/>
                  <a:gd name="T3" fmla="*/ 10798 h 21209"/>
                  <a:gd name="T4" fmla="+- 0 10803 203"/>
                  <a:gd name="T5" fmla="*/ T4 w 21201"/>
                  <a:gd name="T6" fmla="+- 0 10798 194"/>
                  <a:gd name="T7" fmla="*/ 10798 h 21209"/>
                  <a:gd name="T8" fmla="+- 0 10803 203"/>
                  <a:gd name="T9" fmla="*/ T8 w 21201"/>
                  <a:gd name="T10" fmla="+- 0 10798 194"/>
                  <a:gd name="T11" fmla="*/ 10798 h 21209"/>
                  <a:gd name="T12" fmla="+- 0 10803 203"/>
                  <a:gd name="T13" fmla="*/ T12 w 21201"/>
                  <a:gd name="T14" fmla="+- 0 10798 194"/>
                  <a:gd name="T15" fmla="*/ 10798 h 21209"/>
                </a:gdLst>
                <a:ahLst/>
                <a:cxnLst>
                  <a:cxn ang="0">
                    <a:pos x="T1" y="T3"/>
                  </a:cxn>
                  <a:cxn ang="0">
                    <a:pos x="T5" y="T7"/>
                  </a:cxn>
                  <a:cxn ang="0">
                    <a:pos x="T9" y="T11"/>
                  </a:cxn>
                  <a:cxn ang="0">
                    <a:pos x="T13" y="T15"/>
                  </a:cxn>
                </a:cxnLst>
                <a:rect l="0" t="0" r="r" b="b"/>
                <a:pathLst>
                  <a:path w="21201" h="21209">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05" name="AutoShape 12"/>
              <p:cNvSpPr>
                <a:spLocks/>
              </p:cNvSpPr>
              <p:nvPr/>
            </p:nvSpPr>
            <p:spPr bwMode="auto">
              <a:xfrm>
                <a:off x="9353921" y="3309636"/>
                <a:ext cx="92608" cy="94276"/>
              </a:xfrm>
              <a:custGeom>
                <a:avLst/>
                <a:gdLst>
                  <a:gd name="T0" fmla="+- 0 10802 238"/>
                  <a:gd name="T1" fmla="*/ T0 w 21128"/>
                  <a:gd name="T2" fmla="+- 0 10797 227"/>
                  <a:gd name="T3" fmla="*/ 10797 h 21141"/>
                  <a:gd name="T4" fmla="+- 0 10802 238"/>
                  <a:gd name="T5" fmla="*/ T4 w 21128"/>
                  <a:gd name="T6" fmla="+- 0 10797 227"/>
                  <a:gd name="T7" fmla="*/ 10797 h 21141"/>
                  <a:gd name="T8" fmla="+- 0 10802 238"/>
                  <a:gd name="T9" fmla="*/ T8 w 21128"/>
                  <a:gd name="T10" fmla="+- 0 10797 227"/>
                  <a:gd name="T11" fmla="*/ 10797 h 21141"/>
                  <a:gd name="T12" fmla="+- 0 10802 238"/>
                  <a:gd name="T13" fmla="*/ T12 w 21128"/>
                  <a:gd name="T14" fmla="+- 0 10797 227"/>
                  <a:gd name="T15" fmla="*/ 10797 h 21141"/>
                </a:gdLst>
                <a:ahLst/>
                <a:cxnLst>
                  <a:cxn ang="0">
                    <a:pos x="T1" y="T3"/>
                  </a:cxn>
                  <a:cxn ang="0">
                    <a:pos x="T5" y="T7"/>
                  </a:cxn>
                  <a:cxn ang="0">
                    <a:pos x="T9" y="T11"/>
                  </a:cxn>
                  <a:cxn ang="0">
                    <a:pos x="T13" y="T15"/>
                  </a:cxn>
                </a:cxnLst>
                <a:rect l="0" t="0" r="r" b="b"/>
                <a:pathLst>
                  <a:path w="21128" h="21141">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06" name="AutoShape 13"/>
              <p:cNvSpPr>
                <a:spLocks/>
              </p:cNvSpPr>
              <p:nvPr/>
            </p:nvSpPr>
            <p:spPr bwMode="auto">
              <a:xfrm>
                <a:off x="9201247" y="3156958"/>
                <a:ext cx="76756" cy="77589"/>
              </a:xfrm>
              <a:custGeom>
                <a:avLst/>
                <a:gdLst>
                  <a:gd name="T0" fmla="+- 0 10797 278"/>
                  <a:gd name="T1" fmla="*/ T0 w 21039"/>
                  <a:gd name="T2" fmla="+- 0 10803 281"/>
                  <a:gd name="T3" fmla="*/ 10803 h 21044"/>
                  <a:gd name="T4" fmla="+- 0 10797 278"/>
                  <a:gd name="T5" fmla="*/ T4 w 21039"/>
                  <a:gd name="T6" fmla="+- 0 10803 281"/>
                  <a:gd name="T7" fmla="*/ 10803 h 21044"/>
                  <a:gd name="T8" fmla="+- 0 10797 278"/>
                  <a:gd name="T9" fmla="*/ T8 w 21039"/>
                  <a:gd name="T10" fmla="+- 0 10803 281"/>
                  <a:gd name="T11" fmla="*/ 10803 h 21044"/>
                  <a:gd name="T12" fmla="+- 0 10797 278"/>
                  <a:gd name="T13" fmla="*/ T12 w 21039"/>
                  <a:gd name="T14" fmla="+- 0 10803 281"/>
                  <a:gd name="T15" fmla="*/ 10803 h 21044"/>
                </a:gdLst>
                <a:ahLst/>
                <a:cxnLst>
                  <a:cxn ang="0">
                    <a:pos x="T1" y="T3"/>
                  </a:cxn>
                  <a:cxn ang="0">
                    <a:pos x="T5" y="T7"/>
                  </a:cxn>
                  <a:cxn ang="0">
                    <a:pos x="T9" y="T11"/>
                  </a:cxn>
                  <a:cxn ang="0">
                    <a:pos x="T13" y="T15"/>
                  </a:cxn>
                </a:cxnLst>
                <a:rect l="0" t="0" r="r" b="b"/>
                <a:pathLst>
                  <a:path w="21039" h="21044">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07" name="AutoShape 14"/>
              <p:cNvSpPr>
                <a:spLocks/>
              </p:cNvSpPr>
              <p:nvPr/>
            </p:nvSpPr>
            <p:spPr bwMode="auto">
              <a:xfrm>
                <a:off x="9140340" y="3096052"/>
                <a:ext cx="109293" cy="110963"/>
              </a:xfrm>
              <a:custGeom>
                <a:avLst/>
                <a:gdLst>
                  <a:gd name="T0" fmla="+- 0 10797 198"/>
                  <a:gd name="T1" fmla="*/ T0 w 21199"/>
                  <a:gd name="T2" fmla="+- 0 10802 198"/>
                  <a:gd name="T3" fmla="*/ 10802 h 21208"/>
                  <a:gd name="T4" fmla="+- 0 10797 198"/>
                  <a:gd name="T5" fmla="*/ T4 w 21199"/>
                  <a:gd name="T6" fmla="+- 0 10802 198"/>
                  <a:gd name="T7" fmla="*/ 10802 h 21208"/>
                  <a:gd name="T8" fmla="+- 0 10797 198"/>
                  <a:gd name="T9" fmla="*/ T8 w 21199"/>
                  <a:gd name="T10" fmla="+- 0 10802 198"/>
                  <a:gd name="T11" fmla="*/ 10802 h 21208"/>
                  <a:gd name="T12" fmla="+- 0 10797 198"/>
                  <a:gd name="T13" fmla="*/ T12 w 21199"/>
                  <a:gd name="T14" fmla="+- 0 10802 198"/>
                  <a:gd name="T15" fmla="*/ 10802 h 21208"/>
                </a:gdLst>
                <a:ahLst/>
                <a:cxnLst>
                  <a:cxn ang="0">
                    <a:pos x="T1" y="T3"/>
                  </a:cxn>
                  <a:cxn ang="0">
                    <a:pos x="T5" y="T7"/>
                  </a:cxn>
                  <a:cxn ang="0">
                    <a:pos x="T9" y="T11"/>
                  </a:cxn>
                  <a:cxn ang="0">
                    <a:pos x="T13" y="T15"/>
                  </a:cxn>
                </a:cxnLst>
                <a:rect l="0" t="0" r="r" b="b"/>
                <a:pathLst>
                  <a:path w="21199" h="21208">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08" name="AutoShape 15"/>
              <p:cNvSpPr>
                <a:spLocks/>
              </p:cNvSpPr>
              <p:nvPr/>
            </p:nvSpPr>
            <p:spPr bwMode="auto">
              <a:xfrm>
                <a:off x="9171209" y="3126089"/>
                <a:ext cx="92608" cy="95111"/>
              </a:xfrm>
              <a:custGeom>
                <a:avLst/>
                <a:gdLst>
                  <a:gd name="T0" fmla="+- 0 10796 232"/>
                  <a:gd name="T1" fmla="*/ T0 w 21129"/>
                  <a:gd name="T2" fmla="+- 0 10804 234"/>
                  <a:gd name="T3" fmla="*/ 10804 h 21141"/>
                  <a:gd name="T4" fmla="+- 0 10796 232"/>
                  <a:gd name="T5" fmla="*/ T4 w 21129"/>
                  <a:gd name="T6" fmla="+- 0 10804 234"/>
                  <a:gd name="T7" fmla="*/ 10804 h 21141"/>
                  <a:gd name="T8" fmla="+- 0 10796 232"/>
                  <a:gd name="T9" fmla="*/ T8 w 21129"/>
                  <a:gd name="T10" fmla="+- 0 10804 234"/>
                  <a:gd name="T11" fmla="*/ 10804 h 21141"/>
                  <a:gd name="T12" fmla="+- 0 10796 232"/>
                  <a:gd name="T13" fmla="*/ T12 w 21129"/>
                  <a:gd name="T14" fmla="+- 0 10804 234"/>
                  <a:gd name="T15" fmla="*/ 10804 h 21141"/>
                </a:gdLst>
                <a:ahLst/>
                <a:cxnLst>
                  <a:cxn ang="0">
                    <a:pos x="T1" y="T3"/>
                  </a:cxn>
                  <a:cxn ang="0">
                    <a:pos x="T5" y="T7"/>
                  </a:cxn>
                  <a:cxn ang="0">
                    <a:pos x="T9" y="T11"/>
                  </a:cxn>
                  <a:cxn ang="0">
                    <a:pos x="T13" y="T15"/>
                  </a:cxn>
                </a:cxnLst>
                <a:rect l="0" t="0" r="r" b="b"/>
                <a:pathLst>
                  <a:path w="21129" h="21141">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grpSp>
      </p:grpSp>
      <p:grpSp>
        <p:nvGrpSpPr>
          <p:cNvPr id="109" name="Group 108"/>
          <p:cNvGrpSpPr/>
          <p:nvPr/>
        </p:nvGrpSpPr>
        <p:grpSpPr>
          <a:xfrm>
            <a:off x="4397375" y="3257760"/>
            <a:ext cx="1049714" cy="1049714"/>
            <a:chOff x="4397375" y="3257760"/>
            <a:chExt cx="1049714" cy="1049714"/>
          </a:xfrm>
        </p:grpSpPr>
        <p:sp>
          <p:nvSpPr>
            <p:cNvPr id="110" name="Oval 109"/>
            <p:cNvSpPr/>
            <p:nvPr/>
          </p:nvSpPr>
          <p:spPr>
            <a:xfrm>
              <a:off x="4397375" y="3257760"/>
              <a:ext cx="1049714" cy="1049714"/>
            </a:xfrm>
            <a:prstGeom prst="ellipse">
              <a:avLst/>
            </a:prstGeom>
            <a:solidFill>
              <a:schemeClr val="bg1"/>
            </a:solidFill>
            <a:ln w="38100">
              <a:solidFill>
                <a:srgbClr val="2C3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1" name="Group 110"/>
            <p:cNvGrpSpPr/>
            <p:nvPr/>
          </p:nvGrpSpPr>
          <p:grpSpPr>
            <a:xfrm>
              <a:off x="4686456" y="3543733"/>
              <a:ext cx="488901" cy="488067"/>
              <a:chOff x="2164728" y="1071199"/>
              <a:chExt cx="488901" cy="488067"/>
            </a:xfrm>
            <a:solidFill>
              <a:srgbClr val="2C3440"/>
            </a:solidFill>
          </p:grpSpPr>
          <p:sp>
            <p:nvSpPr>
              <p:cNvPr id="112" name="AutoShape 128"/>
              <p:cNvSpPr>
                <a:spLocks/>
              </p:cNvSpPr>
              <p:nvPr/>
            </p:nvSpPr>
            <p:spPr bwMode="auto">
              <a:xfrm>
                <a:off x="2164728" y="1071199"/>
                <a:ext cx="488901" cy="4880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4850" y="12150"/>
                    </a:moveTo>
                    <a:cubicBezTo>
                      <a:pt x="13851" y="12150"/>
                      <a:pt x="12926" y="11859"/>
                      <a:pt x="12124" y="11386"/>
                    </a:cubicBezTo>
                    <a:lnTo>
                      <a:pt x="11892" y="11618"/>
                    </a:lnTo>
                    <a:lnTo>
                      <a:pt x="11132" y="12377"/>
                    </a:lnTo>
                    <a:lnTo>
                      <a:pt x="9846" y="13663"/>
                    </a:lnTo>
                    <a:cubicBezTo>
                      <a:pt x="9593" y="13916"/>
                      <a:pt x="9451" y="14260"/>
                      <a:pt x="9451" y="14617"/>
                    </a:cubicBezTo>
                    <a:lnTo>
                      <a:pt x="9451" y="16200"/>
                    </a:lnTo>
                    <a:lnTo>
                      <a:pt x="8101" y="16200"/>
                    </a:lnTo>
                    <a:cubicBezTo>
                      <a:pt x="7356" y="16200"/>
                      <a:pt x="6751" y="16804"/>
                      <a:pt x="6751" y="17549"/>
                    </a:cubicBezTo>
                    <a:lnTo>
                      <a:pt x="6751" y="18900"/>
                    </a:lnTo>
                    <a:lnTo>
                      <a:pt x="5170" y="18900"/>
                    </a:lnTo>
                    <a:cubicBezTo>
                      <a:pt x="4812" y="18900"/>
                      <a:pt x="4469" y="19042"/>
                      <a:pt x="4216" y="19295"/>
                    </a:cubicBezTo>
                    <a:lnTo>
                      <a:pt x="3259" y="20252"/>
                    </a:lnTo>
                    <a:lnTo>
                      <a:pt x="1352" y="20249"/>
                    </a:lnTo>
                    <a:lnTo>
                      <a:pt x="1350" y="18326"/>
                    </a:lnTo>
                    <a:lnTo>
                      <a:pt x="9223" y="10467"/>
                    </a:lnTo>
                    <a:cubicBezTo>
                      <a:pt x="9223" y="10467"/>
                      <a:pt x="9223" y="10467"/>
                      <a:pt x="9224" y="10468"/>
                    </a:cubicBezTo>
                    <a:lnTo>
                      <a:pt x="10215" y="9477"/>
                    </a:lnTo>
                    <a:cubicBezTo>
                      <a:pt x="9741" y="8674"/>
                      <a:pt x="9451" y="7748"/>
                      <a:pt x="9451" y="6750"/>
                    </a:cubicBezTo>
                    <a:cubicBezTo>
                      <a:pt x="9451" y="3767"/>
                      <a:pt x="11869" y="1350"/>
                      <a:pt x="14850" y="1350"/>
                    </a:cubicBezTo>
                    <a:cubicBezTo>
                      <a:pt x="17832" y="1350"/>
                      <a:pt x="20250" y="3767"/>
                      <a:pt x="20250" y="6750"/>
                    </a:cubicBezTo>
                    <a:cubicBezTo>
                      <a:pt x="20250" y="9732"/>
                      <a:pt x="17832" y="12150"/>
                      <a:pt x="14850" y="12150"/>
                    </a:cubicBezTo>
                    <a:moveTo>
                      <a:pt x="14850" y="0"/>
                    </a:moveTo>
                    <a:cubicBezTo>
                      <a:pt x="11123" y="0"/>
                      <a:pt x="8101" y="3022"/>
                      <a:pt x="8101" y="6750"/>
                    </a:cubicBezTo>
                    <a:cubicBezTo>
                      <a:pt x="8101" y="7617"/>
                      <a:pt x="8283" y="8438"/>
                      <a:pt x="8582" y="9199"/>
                    </a:cubicBezTo>
                    <a:lnTo>
                      <a:pt x="383" y="17400"/>
                    </a:lnTo>
                    <a:cubicBezTo>
                      <a:pt x="146" y="17637"/>
                      <a:pt x="0" y="17863"/>
                      <a:pt x="0" y="18225"/>
                    </a:cubicBezTo>
                    <a:lnTo>
                      <a:pt x="0" y="20249"/>
                    </a:lnTo>
                    <a:cubicBezTo>
                      <a:pt x="0" y="20972"/>
                      <a:pt x="626" y="21599"/>
                      <a:pt x="1349" y="21599"/>
                    </a:cubicBezTo>
                    <a:lnTo>
                      <a:pt x="3374" y="21599"/>
                    </a:lnTo>
                    <a:cubicBezTo>
                      <a:pt x="3736" y="21599"/>
                      <a:pt x="3965" y="21455"/>
                      <a:pt x="4202" y="21219"/>
                    </a:cubicBezTo>
                    <a:lnTo>
                      <a:pt x="5170" y="20249"/>
                    </a:lnTo>
                    <a:lnTo>
                      <a:pt x="6751" y="20249"/>
                    </a:lnTo>
                    <a:cubicBezTo>
                      <a:pt x="7496" y="20249"/>
                      <a:pt x="8101" y="19645"/>
                      <a:pt x="8101" y="18900"/>
                    </a:cubicBezTo>
                    <a:lnTo>
                      <a:pt x="8101" y="17549"/>
                    </a:lnTo>
                    <a:lnTo>
                      <a:pt x="9451" y="17549"/>
                    </a:lnTo>
                    <a:cubicBezTo>
                      <a:pt x="10196" y="17549"/>
                      <a:pt x="10801" y="16945"/>
                      <a:pt x="10801" y="16200"/>
                    </a:cubicBezTo>
                    <a:lnTo>
                      <a:pt x="10801" y="14617"/>
                    </a:lnTo>
                    <a:lnTo>
                      <a:pt x="12400" y="13018"/>
                    </a:lnTo>
                    <a:cubicBezTo>
                      <a:pt x="13162" y="13317"/>
                      <a:pt x="13982" y="13500"/>
                      <a:pt x="14850" y="13500"/>
                    </a:cubicBezTo>
                    <a:cubicBezTo>
                      <a:pt x="18577" y="13500"/>
                      <a:pt x="21599" y="10477"/>
                      <a:pt x="21599" y="6750"/>
                    </a:cubicBezTo>
                    <a:cubicBezTo>
                      <a:pt x="21599" y="3022"/>
                      <a:pt x="18577" y="0"/>
                      <a:pt x="1485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13" name="AutoShape 129"/>
              <p:cNvSpPr>
                <a:spLocks/>
              </p:cNvSpPr>
              <p:nvPr/>
            </p:nvSpPr>
            <p:spPr bwMode="auto">
              <a:xfrm>
                <a:off x="2470082" y="1132103"/>
                <a:ext cx="121808" cy="121808"/>
              </a:xfrm>
              <a:custGeom>
                <a:avLst/>
                <a:gdLst>
                  <a:gd name="T0" fmla="*/ 10800 w 21600"/>
                  <a:gd name="T1" fmla="+- 0 10800 134"/>
                  <a:gd name="T2" fmla="*/ 10800 h 21333"/>
                  <a:gd name="T3" fmla="*/ 10800 w 21600"/>
                  <a:gd name="T4" fmla="+- 0 10800 134"/>
                  <a:gd name="T5" fmla="*/ 10800 h 21333"/>
                  <a:gd name="T6" fmla="*/ 10800 w 21600"/>
                  <a:gd name="T7" fmla="+- 0 10800 134"/>
                  <a:gd name="T8" fmla="*/ 10800 h 21333"/>
                  <a:gd name="T9" fmla="*/ 10800 w 21600"/>
                  <a:gd name="T10" fmla="+- 0 10800 134"/>
                  <a:gd name="T11" fmla="*/ 10800 h 21333"/>
                </a:gdLst>
                <a:ahLst/>
                <a:cxnLst>
                  <a:cxn ang="0">
                    <a:pos x="T0" y="T2"/>
                  </a:cxn>
                  <a:cxn ang="0">
                    <a:pos x="T3" y="T5"/>
                  </a:cxn>
                  <a:cxn ang="0">
                    <a:pos x="T6" y="T8"/>
                  </a:cxn>
                  <a:cxn ang="0">
                    <a:pos x="T9" y="T11"/>
                  </a:cxn>
                </a:cxnLst>
                <a:rect l="0" t="0" r="r" b="b"/>
                <a:pathLst>
                  <a:path w="21600" h="21333">
                    <a:moveTo>
                      <a:pt x="13008" y="18684"/>
                    </a:moveTo>
                    <a:cubicBezTo>
                      <a:pt x="9017" y="15850"/>
                      <a:pt x="5542" y="12415"/>
                      <a:pt x="2694" y="8570"/>
                    </a:cubicBezTo>
                    <a:cubicBezTo>
                      <a:pt x="3736" y="5628"/>
                      <a:pt x="5693" y="3697"/>
                      <a:pt x="8585" y="2647"/>
                    </a:cubicBezTo>
                    <a:cubicBezTo>
                      <a:pt x="12578" y="5489"/>
                      <a:pt x="16048" y="8911"/>
                      <a:pt x="18889" y="12809"/>
                    </a:cubicBezTo>
                    <a:cubicBezTo>
                      <a:pt x="17836" y="15730"/>
                      <a:pt x="15883" y="17647"/>
                      <a:pt x="13008" y="18684"/>
                    </a:cubicBezTo>
                    <a:moveTo>
                      <a:pt x="21110" y="11295"/>
                    </a:moveTo>
                    <a:cubicBezTo>
                      <a:pt x="18081" y="7130"/>
                      <a:pt x="14396" y="3496"/>
                      <a:pt x="10161" y="484"/>
                    </a:cubicBezTo>
                    <a:cubicBezTo>
                      <a:pt x="9468" y="-8"/>
                      <a:pt x="8579" y="-134"/>
                      <a:pt x="7778" y="145"/>
                    </a:cubicBezTo>
                    <a:cubicBezTo>
                      <a:pt x="4027" y="1450"/>
                      <a:pt x="1463" y="3983"/>
                      <a:pt x="145" y="7687"/>
                    </a:cubicBezTo>
                    <a:cubicBezTo>
                      <a:pt x="46" y="7962"/>
                      <a:pt x="0" y="8252"/>
                      <a:pt x="0" y="8537"/>
                    </a:cubicBezTo>
                    <a:cubicBezTo>
                      <a:pt x="0" y="9071"/>
                      <a:pt x="167" y="9596"/>
                      <a:pt x="487" y="10041"/>
                    </a:cubicBezTo>
                    <a:cubicBezTo>
                      <a:pt x="3525" y="14213"/>
                      <a:pt x="7211" y="17850"/>
                      <a:pt x="11431" y="20850"/>
                    </a:cubicBezTo>
                    <a:cubicBezTo>
                      <a:pt x="12122" y="21338"/>
                      <a:pt x="13010" y="21466"/>
                      <a:pt x="13812" y="21188"/>
                    </a:cubicBezTo>
                    <a:cubicBezTo>
                      <a:pt x="17563" y="19893"/>
                      <a:pt x="20133" y="17356"/>
                      <a:pt x="21451" y="13647"/>
                    </a:cubicBezTo>
                    <a:cubicBezTo>
                      <a:pt x="21551" y="13372"/>
                      <a:pt x="21600" y="13081"/>
                      <a:pt x="21600" y="12796"/>
                    </a:cubicBezTo>
                    <a:cubicBezTo>
                      <a:pt x="21600" y="12265"/>
                      <a:pt x="21429" y="11740"/>
                      <a:pt x="21110" y="11295"/>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grpSp>
      </p:grpSp>
      <p:grpSp>
        <p:nvGrpSpPr>
          <p:cNvPr id="114" name="Group 113"/>
          <p:cNvGrpSpPr/>
          <p:nvPr/>
        </p:nvGrpSpPr>
        <p:grpSpPr>
          <a:xfrm>
            <a:off x="2038350" y="4424333"/>
            <a:ext cx="1049714" cy="1049714"/>
            <a:chOff x="2038350" y="4424333"/>
            <a:chExt cx="1049714" cy="1049714"/>
          </a:xfrm>
        </p:grpSpPr>
        <p:sp>
          <p:nvSpPr>
            <p:cNvPr id="115" name="Oval 114"/>
            <p:cNvSpPr/>
            <p:nvPr/>
          </p:nvSpPr>
          <p:spPr>
            <a:xfrm>
              <a:off x="2038350" y="4424333"/>
              <a:ext cx="1049714" cy="1049714"/>
            </a:xfrm>
            <a:prstGeom prst="ellipse">
              <a:avLst/>
            </a:prstGeom>
            <a:solidFill>
              <a:schemeClr val="bg1"/>
            </a:solidFill>
            <a:ln w="38100">
              <a:solidFill>
                <a:srgbClr val="2C34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16" name="Group 115"/>
            <p:cNvGrpSpPr/>
            <p:nvPr/>
          </p:nvGrpSpPr>
          <p:grpSpPr>
            <a:xfrm>
              <a:off x="2368427" y="4692218"/>
              <a:ext cx="427164" cy="488067"/>
              <a:chOff x="9094456" y="1066192"/>
              <a:chExt cx="427164" cy="488067"/>
            </a:xfrm>
            <a:solidFill>
              <a:srgbClr val="2C3440"/>
            </a:solidFill>
          </p:grpSpPr>
          <p:sp>
            <p:nvSpPr>
              <p:cNvPr id="117" name="AutoShape 48"/>
              <p:cNvSpPr>
                <a:spLocks/>
              </p:cNvSpPr>
              <p:nvPr/>
            </p:nvSpPr>
            <p:spPr bwMode="auto">
              <a:xfrm>
                <a:off x="9094456" y="1066192"/>
                <a:ext cx="427164" cy="48806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7425"/>
                    </a:moveTo>
                    <a:cubicBezTo>
                      <a:pt x="5687" y="7425"/>
                      <a:pt x="1542" y="6064"/>
                      <a:pt x="1542" y="4387"/>
                    </a:cubicBezTo>
                    <a:cubicBezTo>
                      <a:pt x="1542" y="2709"/>
                      <a:pt x="5687" y="1350"/>
                      <a:pt x="10800" y="1350"/>
                    </a:cubicBezTo>
                    <a:cubicBezTo>
                      <a:pt x="15912" y="1350"/>
                      <a:pt x="20057" y="2709"/>
                      <a:pt x="20057" y="4387"/>
                    </a:cubicBezTo>
                    <a:cubicBezTo>
                      <a:pt x="20057" y="6064"/>
                      <a:pt x="15912" y="7425"/>
                      <a:pt x="10800" y="7425"/>
                    </a:cubicBezTo>
                    <a:moveTo>
                      <a:pt x="20057" y="9112"/>
                    </a:moveTo>
                    <a:lnTo>
                      <a:pt x="20054" y="9112"/>
                    </a:lnTo>
                    <a:cubicBezTo>
                      <a:pt x="20054" y="9119"/>
                      <a:pt x="20057" y="9127"/>
                      <a:pt x="20057" y="9133"/>
                    </a:cubicBezTo>
                    <a:cubicBezTo>
                      <a:pt x="20057" y="10800"/>
                      <a:pt x="15912" y="12150"/>
                      <a:pt x="10800" y="12150"/>
                    </a:cubicBezTo>
                    <a:cubicBezTo>
                      <a:pt x="5687" y="12150"/>
                      <a:pt x="1542" y="10800"/>
                      <a:pt x="1542" y="9133"/>
                    </a:cubicBezTo>
                    <a:cubicBezTo>
                      <a:pt x="1542" y="9127"/>
                      <a:pt x="1545" y="9119"/>
                      <a:pt x="1545" y="9112"/>
                    </a:cubicBezTo>
                    <a:lnTo>
                      <a:pt x="1542" y="9112"/>
                    </a:lnTo>
                    <a:lnTo>
                      <a:pt x="1542" y="6793"/>
                    </a:lnTo>
                    <a:cubicBezTo>
                      <a:pt x="3564" y="8140"/>
                      <a:pt x="7271" y="8774"/>
                      <a:pt x="10800" y="8774"/>
                    </a:cubicBezTo>
                    <a:cubicBezTo>
                      <a:pt x="14328" y="8774"/>
                      <a:pt x="18035" y="8140"/>
                      <a:pt x="20057" y="6793"/>
                    </a:cubicBezTo>
                    <a:cubicBezTo>
                      <a:pt x="20057" y="6793"/>
                      <a:pt x="20057" y="9112"/>
                      <a:pt x="20057" y="9112"/>
                    </a:cubicBezTo>
                    <a:close/>
                    <a:moveTo>
                      <a:pt x="20057" y="13162"/>
                    </a:moveTo>
                    <a:lnTo>
                      <a:pt x="20054" y="13162"/>
                    </a:lnTo>
                    <a:cubicBezTo>
                      <a:pt x="20054" y="13169"/>
                      <a:pt x="20057" y="13177"/>
                      <a:pt x="20057" y="13183"/>
                    </a:cubicBezTo>
                    <a:cubicBezTo>
                      <a:pt x="20057" y="14850"/>
                      <a:pt x="15912" y="16200"/>
                      <a:pt x="10800" y="16200"/>
                    </a:cubicBezTo>
                    <a:cubicBezTo>
                      <a:pt x="5687" y="16200"/>
                      <a:pt x="1542" y="14850"/>
                      <a:pt x="1542" y="13183"/>
                    </a:cubicBezTo>
                    <a:cubicBezTo>
                      <a:pt x="1542" y="13177"/>
                      <a:pt x="1545" y="13169"/>
                      <a:pt x="1545" y="13162"/>
                    </a:cubicBezTo>
                    <a:lnTo>
                      <a:pt x="1542" y="13162"/>
                    </a:lnTo>
                    <a:lnTo>
                      <a:pt x="1542" y="10640"/>
                    </a:lnTo>
                    <a:cubicBezTo>
                      <a:pt x="3136" y="12077"/>
                      <a:pt x="6982" y="12825"/>
                      <a:pt x="10800" y="12825"/>
                    </a:cubicBezTo>
                    <a:cubicBezTo>
                      <a:pt x="14617" y="12825"/>
                      <a:pt x="18463" y="12077"/>
                      <a:pt x="20057" y="10640"/>
                    </a:cubicBezTo>
                    <a:cubicBezTo>
                      <a:pt x="20057" y="10640"/>
                      <a:pt x="20057" y="13162"/>
                      <a:pt x="20057" y="13162"/>
                    </a:cubicBezTo>
                    <a:close/>
                    <a:moveTo>
                      <a:pt x="20057" y="17212"/>
                    </a:moveTo>
                    <a:cubicBezTo>
                      <a:pt x="20057" y="18889"/>
                      <a:pt x="15912" y="20249"/>
                      <a:pt x="10800" y="20249"/>
                    </a:cubicBezTo>
                    <a:cubicBezTo>
                      <a:pt x="5687" y="20249"/>
                      <a:pt x="1542" y="18889"/>
                      <a:pt x="1542" y="17212"/>
                    </a:cubicBezTo>
                    <a:lnTo>
                      <a:pt x="1542" y="14690"/>
                    </a:lnTo>
                    <a:cubicBezTo>
                      <a:pt x="3136" y="16127"/>
                      <a:pt x="6982" y="16875"/>
                      <a:pt x="10800" y="16875"/>
                    </a:cubicBezTo>
                    <a:cubicBezTo>
                      <a:pt x="14617" y="16875"/>
                      <a:pt x="18463" y="16127"/>
                      <a:pt x="20057" y="14690"/>
                    </a:cubicBezTo>
                    <a:cubicBezTo>
                      <a:pt x="20057" y="14690"/>
                      <a:pt x="20057" y="17212"/>
                      <a:pt x="20057" y="17212"/>
                    </a:cubicBezTo>
                    <a:close/>
                    <a:moveTo>
                      <a:pt x="10800" y="0"/>
                    </a:moveTo>
                    <a:cubicBezTo>
                      <a:pt x="5598" y="0"/>
                      <a:pt x="0" y="1372"/>
                      <a:pt x="0" y="4387"/>
                    </a:cubicBezTo>
                    <a:lnTo>
                      <a:pt x="0" y="17212"/>
                    </a:lnTo>
                    <a:cubicBezTo>
                      <a:pt x="0" y="20226"/>
                      <a:pt x="5598" y="21599"/>
                      <a:pt x="10800" y="21599"/>
                    </a:cubicBezTo>
                    <a:cubicBezTo>
                      <a:pt x="16001" y="21599"/>
                      <a:pt x="21599" y="20226"/>
                      <a:pt x="21599" y="17212"/>
                    </a:cubicBezTo>
                    <a:lnTo>
                      <a:pt x="21599" y="4387"/>
                    </a:lnTo>
                    <a:cubicBezTo>
                      <a:pt x="21599" y="1372"/>
                      <a:pt x="16001" y="0"/>
                      <a:pt x="10800" y="0"/>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18" name="AutoShape 49"/>
              <p:cNvSpPr>
                <a:spLocks/>
              </p:cNvSpPr>
              <p:nvPr/>
            </p:nvSpPr>
            <p:spPr bwMode="auto">
              <a:xfrm>
                <a:off x="9429842" y="1447471"/>
                <a:ext cx="30869" cy="3003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19" name="AutoShape 50"/>
              <p:cNvSpPr>
                <a:spLocks/>
              </p:cNvSpPr>
              <p:nvPr/>
            </p:nvSpPr>
            <p:spPr bwMode="auto">
              <a:xfrm>
                <a:off x="9429842" y="1355695"/>
                <a:ext cx="30869" cy="308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sp>
            <p:nvSpPr>
              <p:cNvPr id="120" name="AutoShape 51"/>
              <p:cNvSpPr>
                <a:spLocks/>
              </p:cNvSpPr>
              <p:nvPr/>
            </p:nvSpPr>
            <p:spPr bwMode="auto">
              <a:xfrm>
                <a:off x="9429842" y="1263922"/>
                <a:ext cx="30869" cy="30869"/>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50800" tIns="50800" rIns="50800" bIns="50800" anchor="ctr"/>
              <a:lstStyle/>
              <a:p>
                <a:pPr defTabSz="609585"/>
                <a:endParaRPr lang="en-US" sz="4000" dirty="0">
                  <a:solidFill>
                    <a:srgbClr val="FFFFFF"/>
                  </a:solidFill>
                  <a:effectLst>
                    <a:outerShdw blurRad="38100" dist="38100" dir="2700000" algn="tl">
                      <a:srgbClr val="000000"/>
                    </a:outerShdw>
                  </a:effectLst>
                </a:endParaRPr>
              </a:p>
            </p:txBody>
          </p:sp>
        </p:grpSp>
      </p:grpSp>
    </p:spTree>
    <p:extLst>
      <p:ext uri="{BB962C8B-B14F-4D97-AF65-F5344CB8AC3E}">
        <p14:creationId xmlns:p14="http://schemas.microsoft.com/office/powerpoint/2010/main" val="23332012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91"/>
                                        </p:tgtEl>
                                        <p:attrNameLst>
                                          <p:attrName>style.visibility</p:attrName>
                                        </p:attrNameLst>
                                      </p:cBhvr>
                                      <p:to>
                                        <p:strVal val="visible"/>
                                      </p:to>
                                    </p:set>
                                    <p:anim calcmode="lin" valueType="num">
                                      <p:cBhvr>
                                        <p:cTn id="7" dur="500" fill="hold"/>
                                        <p:tgtEl>
                                          <p:spTgt spid="91"/>
                                        </p:tgtEl>
                                        <p:attrNameLst>
                                          <p:attrName>ppt_w</p:attrName>
                                        </p:attrNameLst>
                                      </p:cBhvr>
                                      <p:tavLst>
                                        <p:tav tm="0">
                                          <p:val>
                                            <p:fltVal val="0"/>
                                          </p:val>
                                        </p:tav>
                                        <p:tav tm="100000">
                                          <p:val>
                                            <p:strVal val="#ppt_w"/>
                                          </p:val>
                                        </p:tav>
                                      </p:tavLst>
                                    </p:anim>
                                    <p:anim calcmode="lin" valueType="num">
                                      <p:cBhvr>
                                        <p:cTn id="8" dur="500" fill="hold"/>
                                        <p:tgtEl>
                                          <p:spTgt spid="91"/>
                                        </p:tgtEl>
                                        <p:attrNameLst>
                                          <p:attrName>ppt_h</p:attrName>
                                        </p:attrNameLst>
                                      </p:cBhvr>
                                      <p:tavLst>
                                        <p:tav tm="0">
                                          <p:val>
                                            <p:fltVal val="0"/>
                                          </p:val>
                                        </p:tav>
                                        <p:tav tm="100000">
                                          <p:val>
                                            <p:strVal val="#ppt_h"/>
                                          </p:val>
                                        </p:tav>
                                      </p:tavLst>
                                    </p:anim>
                                  </p:childTnLst>
                                </p:cTn>
                              </p:par>
                              <p:par>
                                <p:cTn id="9" presetID="26" presetClass="emph" presetSubtype="0" fill="hold" nodeType="withEffect">
                                  <p:stCondLst>
                                    <p:cond delay="500"/>
                                  </p:stCondLst>
                                  <p:childTnLst>
                                    <p:animEffect transition="out" filter="fade">
                                      <p:cBhvr>
                                        <p:cTn id="10" dur="500" tmFilter="0, 0; .2, .5; .8, .5; 1, 0"/>
                                        <p:tgtEl>
                                          <p:spTgt spid="91"/>
                                        </p:tgtEl>
                                      </p:cBhvr>
                                    </p:animEffect>
                                    <p:animScale>
                                      <p:cBhvr>
                                        <p:cTn id="11" dur="250" autoRev="1" fill="hold"/>
                                        <p:tgtEl>
                                          <p:spTgt spid="91"/>
                                        </p:tgtEl>
                                      </p:cBhvr>
                                      <p:by x="105000" y="105000"/>
                                    </p:animScale>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85"/>
                                        </p:tgtEl>
                                        <p:attrNameLst>
                                          <p:attrName>style.visibility</p:attrName>
                                        </p:attrNameLst>
                                      </p:cBhvr>
                                      <p:to>
                                        <p:strVal val="visible"/>
                                      </p:to>
                                    </p:set>
                                    <p:animEffect transition="in" filter="wipe(left)">
                                      <p:cBhvr>
                                        <p:cTn id="15" dur="500"/>
                                        <p:tgtEl>
                                          <p:spTgt spid="85"/>
                                        </p:tgtEl>
                                      </p:cBhvr>
                                    </p:animEffect>
                                  </p:childTnLst>
                                </p:cTn>
                              </p:par>
                              <p:par>
                                <p:cTn id="16" presetID="22" presetClass="entr" presetSubtype="2" fill="hold" grpId="0" nodeType="withEffect">
                                  <p:stCondLst>
                                    <p:cond delay="250"/>
                                  </p:stCondLst>
                                  <p:childTnLst>
                                    <p:set>
                                      <p:cBhvr>
                                        <p:cTn id="17" dur="1" fill="hold">
                                          <p:stCondLst>
                                            <p:cond delay="0"/>
                                          </p:stCondLst>
                                        </p:cTn>
                                        <p:tgtEl>
                                          <p:spTgt spid="86"/>
                                        </p:tgtEl>
                                        <p:attrNameLst>
                                          <p:attrName>style.visibility</p:attrName>
                                        </p:attrNameLst>
                                      </p:cBhvr>
                                      <p:to>
                                        <p:strVal val="visible"/>
                                      </p:to>
                                    </p:set>
                                    <p:animEffect transition="in" filter="wipe(right)">
                                      <p:cBhvr>
                                        <p:cTn id="18" dur="500"/>
                                        <p:tgtEl>
                                          <p:spTgt spid="86"/>
                                        </p:tgtEl>
                                      </p:cBhvr>
                                    </p:animEffect>
                                  </p:childTnLst>
                                </p:cTn>
                              </p:par>
                            </p:childTnLst>
                          </p:cTn>
                        </p:par>
                        <p:par>
                          <p:cTn id="19" fill="hold">
                            <p:stCondLst>
                              <p:cond delay="1750"/>
                            </p:stCondLst>
                            <p:childTnLst>
                              <p:par>
                                <p:cTn id="20" presetID="23" presetClass="entr" presetSubtype="16" fill="hold" nodeType="afterEffect">
                                  <p:stCondLst>
                                    <p:cond delay="0"/>
                                  </p:stCondLst>
                                  <p:childTnLst>
                                    <p:set>
                                      <p:cBhvr>
                                        <p:cTn id="21" dur="1" fill="hold">
                                          <p:stCondLst>
                                            <p:cond delay="0"/>
                                          </p:stCondLst>
                                        </p:cTn>
                                        <p:tgtEl>
                                          <p:spTgt spid="97"/>
                                        </p:tgtEl>
                                        <p:attrNameLst>
                                          <p:attrName>style.visibility</p:attrName>
                                        </p:attrNameLst>
                                      </p:cBhvr>
                                      <p:to>
                                        <p:strVal val="visible"/>
                                      </p:to>
                                    </p:set>
                                    <p:anim calcmode="lin" valueType="num">
                                      <p:cBhvr>
                                        <p:cTn id="22" dur="500" fill="hold"/>
                                        <p:tgtEl>
                                          <p:spTgt spid="97"/>
                                        </p:tgtEl>
                                        <p:attrNameLst>
                                          <p:attrName>ppt_w</p:attrName>
                                        </p:attrNameLst>
                                      </p:cBhvr>
                                      <p:tavLst>
                                        <p:tav tm="0">
                                          <p:val>
                                            <p:fltVal val="0"/>
                                          </p:val>
                                        </p:tav>
                                        <p:tav tm="100000">
                                          <p:val>
                                            <p:strVal val="#ppt_w"/>
                                          </p:val>
                                        </p:tav>
                                      </p:tavLst>
                                    </p:anim>
                                    <p:anim calcmode="lin" valueType="num">
                                      <p:cBhvr>
                                        <p:cTn id="23" dur="500" fill="hold"/>
                                        <p:tgtEl>
                                          <p:spTgt spid="97"/>
                                        </p:tgtEl>
                                        <p:attrNameLst>
                                          <p:attrName>ppt_h</p:attrName>
                                        </p:attrNameLst>
                                      </p:cBhvr>
                                      <p:tavLst>
                                        <p:tav tm="0">
                                          <p:val>
                                            <p:fltVal val="0"/>
                                          </p:val>
                                        </p:tav>
                                        <p:tav tm="100000">
                                          <p:val>
                                            <p:strVal val="#ppt_h"/>
                                          </p:val>
                                        </p:tav>
                                      </p:tavLst>
                                    </p:anim>
                                  </p:childTnLst>
                                </p:cTn>
                              </p:par>
                              <p:par>
                                <p:cTn id="24" presetID="26" presetClass="emph" presetSubtype="0" fill="hold" nodeType="withEffect">
                                  <p:stCondLst>
                                    <p:cond delay="500"/>
                                  </p:stCondLst>
                                  <p:childTnLst>
                                    <p:animEffect transition="out" filter="fade">
                                      <p:cBhvr>
                                        <p:cTn id="25" dur="500" tmFilter="0, 0; .2, .5; .8, .5; 1, 0"/>
                                        <p:tgtEl>
                                          <p:spTgt spid="97"/>
                                        </p:tgtEl>
                                      </p:cBhvr>
                                    </p:animEffect>
                                    <p:animScale>
                                      <p:cBhvr>
                                        <p:cTn id="26" dur="250" autoRev="1" fill="hold"/>
                                        <p:tgtEl>
                                          <p:spTgt spid="97"/>
                                        </p:tgtEl>
                                      </p:cBhvr>
                                      <p:by x="105000" y="105000"/>
                                    </p:animScale>
                                  </p:childTnLst>
                                </p:cTn>
                              </p:par>
                            </p:childTnLst>
                          </p:cTn>
                        </p:par>
                        <p:par>
                          <p:cTn id="27" fill="hold">
                            <p:stCondLst>
                              <p:cond delay="2750"/>
                            </p:stCondLst>
                            <p:childTnLst>
                              <p:par>
                                <p:cTn id="28" presetID="22" presetClass="entr" presetSubtype="8" fill="hold" grpId="0" nodeType="afterEffect">
                                  <p:stCondLst>
                                    <p:cond delay="0"/>
                                  </p:stCondLst>
                                  <p:childTnLst>
                                    <p:set>
                                      <p:cBhvr>
                                        <p:cTn id="29" dur="1" fill="hold">
                                          <p:stCondLst>
                                            <p:cond delay="0"/>
                                          </p:stCondLst>
                                        </p:cTn>
                                        <p:tgtEl>
                                          <p:spTgt spid="89"/>
                                        </p:tgtEl>
                                        <p:attrNameLst>
                                          <p:attrName>style.visibility</p:attrName>
                                        </p:attrNameLst>
                                      </p:cBhvr>
                                      <p:to>
                                        <p:strVal val="visible"/>
                                      </p:to>
                                    </p:set>
                                    <p:animEffect transition="in" filter="wipe(left)">
                                      <p:cBhvr>
                                        <p:cTn id="30" dur="500"/>
                                        <p:tgtEl>
                                          <p:spTgt spid="89"/>
                                        </p:tgtEl>
                                      </p:cBhvr>
                                    </p:animEffect>
                                  </p:childTnLst>
                                </p:cTn>
                              </p:par>
                              <p:par>
                                <p:cTn id="31" presetID="22" presetClass="entr" presetSubtype="2" fill="hold" grpId="0" nodeType="withEffect">
                                  <p:stCondLst>
                                    <p:cond delay="250"/>
                                  </p:stCondLst>
                                  <p:childTnLst>
                                    <p:set>
                                      <p:cBhvr>
                                        <p:cTn id="32" dur="1" fill="hold">
                                          <p:stCondLst>
                                            <p:cond delay="0"/>
                                          </p:stCondLst>
                                        </p:cTn>
                                        <p:tgtEl>
                                          <p:spTgt spid="90"/>
                                        </p:tgtEl>
                                        <p:attrNameLst>
                                          <p:attrName>style.visibility</p:attrName>
                                        </p:attrNameLst>
                                      </p:cBhvr>
                                      <p:to>
                                        <p:strVal val="visible"/>
                                      </p:to>
                                    </p:set>
                                    <p:animEffect transition="in" filter="wipe(right)">
                                      <p:cBhvr>
                                        <p:cTn id="33" dur="500"/>
                                        <p:tgtEl>
                                          <p:spTgt spid="90"/>
                                        </p:tgtEl>
                                      </p:cBhvr>
                                    </p:animEffect>
                                  </p:childTnLst>
                                </p:cTn>
                              </p:par>
                            </p:childTnLst>
                          </p:cTn>
                        </p:par>
                        <p:par>
                          <p:cTn id="34" fill="hold">
                            <p:stCondLst>
                              <p:cond delay="3500"/>
                            </p:stCondLst>
                            <p:childTnLst>
                              <p:par>
                                <p:cTn id="35" presetID="23" presetClass="entr" presetSubtype="16" fill="hold" nodeType="afterEffect">
                                  <p:stCondLst>
                                    <p:cond delay="0"/>
                                  </p:stCondLst>
                                  <p:childTnLst>
                                    <p:set>
                                      <p:cBhvr>
                                        <p:cTn id="36" dur="1" fill="hold">
                                          <p:stCondLst>
                                            <p:cond delay="0"/>
                                          </p:stCondLst>
                                        </p:cTn>
                                        <p:tgtEl>
                                          <p:spTgt spid="109"/>
                                        </p:tgtEl>
                                        <p:attrNameLst>
                                          <p:attrName>style.visibility</p:attrName>
                                        </p:attrNameLst>
                                      </p:cBhvr>
                                      <p:to>
                                        <p:strVal val="visible"/>
                                      </p:to>
                                    </p:set>
                                    <p:anim calcmode="lin" valueType="num">
                                      <p:cBhvr>
                                        <p:cTn id="37" dur="500" fill="hold"/>
                                        <p:tgtEl>
                                          <p:spTgt spid="109"/>
                                        </p:tgtEl>
                                        <p:attrNameLst>
                                          <p:attrName>ppt_w</p:attrName>
                                        </p:attrNameLst>
                                      </p:cBhvr>
                                      <p:tavLst>
                                        <p:tav tm="0">
                                          <p:val>
                                            <p:fltVal val="0"/>
                                          </p:val>
                                        </p:tav>
                                        <p:tav tm="100000">
                                          <p:val>
                                            <p:strVal val="#ppt_w"/>
                                          </p:val>
                                        </p:tav>
                                      </p:tavLst>
                                    </p:anim>
                                    <p:anim calcmode="lin" valueType="num">
                                      <p:cBhvr>
                                        <p:cTn id="38" dur="500" fill="hold"/>
                                        <p:tgtEl>
                                          <p:spTgt spid="109"/>
                                        </p:tgtEl>
                                        <p:attrNameLst>
                                          <p:attrName>ppt_h</p:attrName>
                                        </p:attrNameLst>
                                      </p:cBhvr>
                                      <p:tavLst>
                                        <p:tav tm="0">
                                          <p:val>
                                            <p:fltVal val="0"/>
                                          </p:val>
                                        </p:tav>
                                        <p:tav tm="100000">
                                          <p:val>
                                            <p:strVal val="#ppt_h"/>
                                          </p:val>
                                        </p:tav>
                                      </p:tavLst>
                                    </p:anim>
                                  </p:childTnLst>
                                </p:cTn>
                              </p:par>
                              <p:par>
                                <p:cTn id="39" presetID="26" presetClass="emph" presetSubtype="0" fill="hold" nodeType="withEffect">
                                  <p:stCondLst>
                                    <p:cond delay="500"/>
                                  </p:stCondLst>
                                  <p:childTnLst>
                                    <p:animEffect transition="out" filter="fade">
                                      <p:cBhvr>
                                        <p:cTn id="40" dur="500" tmFilter="0, 0; .2, .5; .8, .5; 1, 0"/>
                                        <p:tgtEl>
                                          <p:spTgt spid="109"/>
                                        </p:tgtEl>
                                      </p:cBhvr>
                                    </p:animEffect>
                                    <p:animScale>
                                      <p:cBhvr>
                                        <p:cTn id="41" dur="250" autoRev="1" fill="hold"/>
                                        <p:tgtEl>
                                          <p:spTgt spid="109"/>
                                        </p:tgtEl>
                                      </p:cBhvr>
                                      <p:by x="105000" y="105000"/>
                                    </p:animScale>
                                  </p:childTnLst>
                                </p:cTn>
                              </p:par>
                            </p:childTnLst>
                          </p:cTn>
                        </p:par>
                        <p:par>
                          <p:cTn id="42" fill="hold">
                            <p:stCondLst>
                              <p:cond delay="4500"/>
                            </p:stCondLst>
                            <p:childTnLst>
                              <p:par>
                                <p:cTn id="43" presetID="22" presetClass="entr" presetSubtype="8" fill="hold" grpId="0" nodeType="afterEffect">
                                  <p:stCondLst>
                                    <p:cond delay="0"/>
                                  </p:stCondLst>
                                  <p:childTnLst>
                                    <p:set>
                                      <p:cBhvr>
                                        <p:cTn id="44" dur="1" fill="hold">
                                          <p:stCondLst>
                                            <p:cond delay="0"/>
                                          </p:stCondLst>
                                        </p:cTn>
                                        <p:tgtEl>
                                          <p:spTgt spid="83"/>
                                        </p:tgtEl>
                                        <p:attrNameLst>
                                          <p:attrName>style.visibility</p:attrName>
                                        </p:attrNameLst>
                                      </p:cBhvr>
                                      <p:to>
                                        <p:strVal val="visible"/>
                                      </p:to>
                                    </p:set>
                                    <p:animEffect transition="in" filter="wipe(left)">
                                      <p:cBhvr>
                                        <p:cTn id="45" dur="500"/>
                                        <p:tgtEl>
                                          <p:spTgt spid="83"/>
                                        </p:tgtEl>
                                      </p:cBhvr>
                                    </p:animEffect>
                                  </p:childTnLst>
                                </p:cTn>
                              </p:par>
                              <p:par>
                                <p:cTn id="46" presetID="22" presetClass="entr" presetSubtype="2" fill="hold" grpId="0" nodeType="withEffect">
                                  <p:stCondLst>
                                    <p:cond delay="250"/>
                                  </p:stCondLst>
                                  <p:childTnLst>
                                    <p:set>
                                      <p:cBhvr>
                                        <p:cTn id="47" dur="1" fill="hold">
                                          <p:stCondLst>
                                            <p:cond delay="0"/>
                                          </p:stCondLst>
                                        </p:cTn>
                                        <p:tgtEl>
                                          <p:spTgt spid="84"/>
                                        </p:tgtEl>
                                        <p:attrNameLst>
                                          <p:attrName>style.visibility</p:attrName>
                                        </p:attrNameLst>
                                      </p:cBhvr>
                                      <p:to>
                                        <p:strVal val="visible"/>
                                      </p:to>
                                    </p:set>
                                    <p:animEffect transition="in" filter="wipe(right)">
                                      <p:cBhvr>
                                        <p:cTn id="48" dur="500"/>
                                        <p:tgtEl>
                                          <p:spTgt spid="84"/>
                                        </p:tgtEl>
                                      </p:cBhvr>
                                    </p:animEffect>
                                  </p:childTnLst>
                                </p:cTn>
                              </p:par>
                            </p:childTnLst>
                          </p:cTn>
                        </p:par>
                        <p:par>
                          <p:cTn id="49" fill="hold">
                            <p:stCondLst>
                              <p:cond delay="5250"/>
                            </p:stCondLst>
                            <p:childTnLst>
                              <p:par>
                                <p:cTn id="50" presetID="23" presetClass="entr" presetSubtype="16" fill="hold" nodeType="afterEffect">
                                  <p:stCondLst>
                                    <p:cond delay="0"/>
                                  </p:stCondLst>
                                  <p:childTnLst>
                                    <p:set>
                                      <p:cBhvr>
                                        <p:cTn id="51" dur="1" fill="hold">
                                          <p:stCondLst>
                                            <p:cond delay="0"/>
                                          </p:stCondLst>
                                        </p:cTn>
                                        <p:tgtEl>
                                          <p:spTgt spid="114"/>
                                        </p:tgtEl>
                                        <p:attrNameLst>
                                          <p:attrName>style.visibility</p:attrName>
                                        </p:attrNameLst>
                                      </p:cBhvr>
                                      <p:to>
                                        <p:strVal val="visible"/>
                                      </p:to>
                                    </p:set>
                                    <p:anim calcmode="lin" valueType="num">
                                      <p:cBhvr>
                                        <p:cTn id="52" dur="500" fill="hold"/>
                                        <p:tgtEl>
                                          <p:spTgt spid="114"/>
                                        </p:tgtEl>
                                        <p:attrNameLst>
                                          <p:attrName>ppt_w</p:attrName>
                                        </p:attrNameLst>
                                      </p:cBhvr>
                                      <p:tavLst>
                                        <p:tav tm="0">
                                          <p:val>
                                            <p:fltVal val="0"/>
                                          </p:val>
                                        </p:tav>
                                        <p:tav tm="100000">
                                          <p:val>
                                            <p:strVal val="#ppt_w"/>
                                          </p:val>
                                        </p:tav>
                                      </p:tavLst>
                                    </p:anim>
                                    <p:anim calcmode="lin" valueType="num">
                                      <p:cBhvr>
                                        <p:cTn id="53" dur="500" fill="hold"/>
                                        <p:tgtEl>
                                          <p:spTgt spid="114"/>
                                        </p:tgtEl>
                                        <p:attrNameLst>
                                          <p:attrName>ppt_h</p:attrName>
                                        </p:attrNameLst>
                                      </p:cBhvr>
                                      <p:tavLst>
                                        <p:tav tm="0">
                                          <p:val>
                                            <p:fltVal val="0"/>
                                          </p:val>
                                        </p:tav>
                                        <p:tav tm="100000">
                                          <p:val>
                                            <p:strVal val="#ppt_h"/>
                                          </p:val>
                                        </p:tav>
                                      </p:tavLst>
                                    </p:anim>
                                  </p:childTnLst>
                                </p:cTn>
                              </p:par>
                              <p:par>
                                <p:cTn id="54" presetID="26" presetClass="emph" presetSubtype="0" fill="hold" nodeType="withEffect">
                                  <p:stCondLst>
                                    <p:cond delay="500"/>
                                  </p:stCondLst>
                                  <p:childTnLst>
                                    <p:animEffect transition="out" filter="fade">
                                      <p:cBhvr>
                                        <p:cTn id="55" dur="500" tmFilter="0, 0; .2, .5; .8, .5; 1, 0"/>
                                        <p:tgtEl>
                                          <p:spTgt spid="114"/>
                                        </p:tgtEl>
                                      </p:cBhvr>
                                    </p:animEffect>
                                    <p:animScale>
                                      <p:cBhvr>
                                        <p:cTn id="56" dur="250" autoRev="1" fill="hold"/>
                                        <p:tgtEl>
                                          <p:spTgt spid="114"/>
                                        </p:tgtEl>
                                      </p:cBhvr>
                                      <p:by x="105000" y="105000"/>
                                    </p:animScale>
                                  </p:childTnLst>
                                </p:cTn>
                              </p:par>
                            </p:childTnLst>
                          </p:cTn>
                        </p:par>
                        <p:par>
                          <p:cTn id="57" fill="hold">
                            <p:stCondLst>
                              <p:cond delay="6250"/>
                            </p:stCondLst>
                            <p:childTnLst>
                              <p:par>
                                <p:cTn id="58" presetID="22" presetClass="entr" presetSubtype="8" fill="hold" grpId="0" nodeType="afterEffect">
                                  <p:stCondLst>
                                    <p:cond delay="0"/>
                                  </p:stCondLst>
                                  <p:childTnLst>
                                    <p:set>
                                      <p:cBhvr>
                                        <p:cTn id="59" dur="1" fill="hold">
                                          <p:stCondLst>
                                            <p:cond delay="0"/>
                                          </p:stCondLst>
                                        </p:cTn>
                                        <p:tgtEl>
                                          <p:spTgt spid="87"/>
                                        </p:tgtEl>
                                        <p:attrNameLst>
                                          <p:attrName>style.visibility</p:attrName>
                                        </p:attrNameLst>
                                      </p:cBhvr>
                                      <p:to>
                                        <p:strVal val="visible"/>
                                      </p:to>
                                    </p:set>
                                    <p:animEffect transition="in" filter="wipe(left)">
                                      <p:cBhvr>
                                        <p:cTn id="60" dur="500"/>
                                        <p:tgtEl>
                                          <p:spTgt spid="87"/>
                                        </p:tgtEl>
                                      </p:cBhvr>
                                    </p:animEffect>
                                  </p:childTnLst>
                                </p:cTn>
                              </p:par>
                              <p:par>
                                <p:cTn id="61" presetID="22" presetClass="entr" presetSubtype="2" fill="hold" grpId="0" nodeType="withEffect">
                                  <p:stCondLst>
                                    <p:cond delay="250"/>
                                  </p:stCondLst>
                                  <p:childTnLst>
                                    <p:set>
                                      <p:cBhvr>
                                        <p:cTn id="62" dur="1" fill="hold">
                                          <p:stCondLst>
                                            <p:cond delay="0"/>
                                          </p:stCondLst>
                                        </p:cTn>
                                        <p:tgtEl>
                                          <p:spTgt spid="88"/>
                                        </p:tgtEl>
                                        <p:attrNameLst>
                                          <p:attrName>style.visibility</p:attrName>
                                        </p:attrNameLst>
                                      </p:cBhvr>
                                      <p:to>
                                        <p:strVal val="visible"/>
                                      </p:to>
                                    </p:set>
                                    <p:animEffect transition="in" filter="wipe(right)">
                                      <p:cBhvr>
                                        <p:cTn id="63"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p:bldP spid="84" grpId="0"/>
      <p:bldP spid="85" grpId="0"/>
      <p:bldP spid="86" grpId="0"/>
      <p:bldP spid="87" grpId="0"/>
      <p:bldP spid="88" grpId="0"/>
      <p:bldP spid="89" grpId="0"/>
      <p:bldP spid="9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Rectangle: Rounded Corners 2">
            <a:extLst>
              <a:ext uri="{FF2B5EF4-FFF2-40B4-BE49-F238E27FC236}">
                <a16:creationId xmlns="" xmlns:a16="http://schemas.microsoft.com/office/drawing/2014/main" id="{99226EB0-D64E-4D94-ABEB-290407376CF7}"/>
              </a:ext>
            </a:extLst>
          </p:cNvPr>
          <p:cNvSpPr/>
          <p:nvPr/>
        </p:nvSpPr>
        <p:spPr>
          <a:xfrm>
            <a:off x="-223798" y="-66040"/>
            <a:ext cx="12415798" cy="6924040"/>
          </a:xfrm>
          <a:prstGeom prst="roundRect">
            <a:avLst>
              <a:gd name="adj" fmla="val 2165"/>
            </a:avLst>
          </a:prstGeom>
          <a:solidFill>
            <a:schemeClr val="tx2">
              <a:lumMod val="50000"/>
            </a:schemeClr>
          </a:solidFill>
          <a:ln>
            <a:noFill/>
          </a:ln>
          <a:effectLst>
            <a:outerShdw blurRad="495300" dist="38100" dir="2700000" algn="tl" rotWithShape="0">
              <a:prstClr val="black">
                <a:alpha val="6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p>
        </p:txBody>
      </p:sp>
      <p:sp>
        <p:nvSpPr>
          <p:cNvPr id="44" name="Rectangle: Rounded Corners 2">
            <a:extLst>
              <a:ext uri="{FF2B5EF4-FFF2-40B4-BE49-F238E27FC236}">
                <a16:creationId xmlns="" xmlns:a16="http://schemas.microsoft.com/office/drawing/2014/main" id="{99226EB0-D64E-4D94-ABEB-290407376CF7}"/>
              </a:ext>
            </a:extLst>
          </p:cNvPr>
          <p:cNvSpPr/>
          <p:nvPr/>
        </p:nvSpPr>
        <p:spPr>
          <a:xfrm>
            <a:off x="-54696" y="-66040"/>
            <a:ext cx="12415798" cy="6924040"/>
          </a:xfrm>
          <a:prstGeom prst="roundRect">
            <a:avLst>
              <a:gd name="adj" fmla="val 2165"/>
            </a:avLst>
          </a:prstGeom>
          <a:solidFill>
            <a:schemeClr val="tx2">
              <a:lumMod val="50000"/>
            </a:schemeClr>
          </a:solidFill>
          <a:ln>
            <a:noFill/>
          </a:ln>
          <a:effectLst>
            <a:outerShdw blurRad="495300" dist="38100" dir="2700000" algn="tl" rotWithShape="0">
              <a:prstClr val="black">
                <a:alpha val="61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l-PL" dirty="0"/>
          </a:p>
        </p:txBody>
      </p:sp>
      <p:sp>
        <p:nvSpPr>
          <p:cNvPr id="45" name="Rectangle: Rounded Corners 3"/>
          <p:cNvSpPr/>
          <p:nvPr/>
        </p:nvSpPr>
        <p:spPr>
          <a:xfrm>
            <a:off x="671047" y="2577533"/>
            <a:ext cx="1291286" cy="781050"/>
          </a:xfrm>
          <a:prstGeom prst="roundRect">
            <a:avLst/>
          </a:prstGeom>
          <a:solidFill>
            <a:srgbClr val="EF83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smtClean="0">
                <a:solidFill>
                  <a:prstClr val="white"/>
                </a:solidFill>
                <a:latin typeface="Arial" panose="020B0604020202020204" pitchFamily="34" charset="0"/>
                <a:ea typeface="Open Sans" panose="020B0606030504020204" pitchFamily="34" charset="0"/>
                <a:cs typeface="Arial" panose="020B0604020202020204" pitchFamily="34" charset="0"/>
              </a:rPr>
              <a:t>Main Features</a:t>
            </a:r>
            <a:endParaRPr kumimoji="0" lang="pl-PL" sz="1800" b="1" i="0" u="none" strike="noStrike" kern="1200" cap="none" spc="0" normalizeH="0" baseline="0" noProof="0" dirty="0">
              <a:ln>
                <a:noFill/>
              </a:ln>
              <a:solidFill>
                <a:prstClr val="white"/>
              </a:solidFill>
              <a:effectLst/>
              <a:uLnTx/>
              <a:uFillTx/>
              <a:latin typeface="Arial" panose="020B0604020202020204" pitchFamily="34" charset="0"/>
              <a:ea typeface="Open Sans" panose="020B0606030504020204" pitchFamily="34" charset="0"/>
              <a:cs typeface="Arial" panose="020B0604020202020204" pitchFamily="34" charset="0"/>
            </a:endParaRPr>
          </a:p>
        </p:txBody>
      </p:sp>
      <p:sp>
        <p:nvSpPr>
          <p:cNvPr id="46" name="Diamond 45"/>
          <p:cNvSpPr/>
          <p:nvPr/>
        </p:nvSpPr>
        <p:spPr>
          <a:xfrm>
            <a:off x="3618315" y="1147215"/>
            <a:ext cx="2130889" cy="1104900"/>
          </a:xfrm>
          <a:prstGeom prst="diamond">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smtClean="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rPr>
              <a:t>FAQs</a:t>
            </a:r>
            <a:endParaRPr kumimoji="0" lang="pl-PL" sz="1200" b="1" i="0" u="none" strike="noStrike" kern="1200" cap="none" spc="0" normalizeH="0" baseline="0" noProof="0" dirty="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endParaRPr>
          </a:p>
        </p:txBody>
      </p:sp>
      <p:cxnSp>
        <p:nvCxnSpPr>
          <p:cNvPr id="48" name="Straight Arrow Connector 47"/>
          <p:cNvCxnSpPr>
            <a:cxnSpLocks/>
            <a:endCxn id="46" idx="1"/>
          </p:cNvCxnSpPr>
          <p:nvPr/>
        </p:nvCxnSpPr>
        <p:spPr>
          <a:xfrm flipV="1">
            <a:off x="1962333" y="1699665"/>
            <a:ext cx="1655982" cy="1248222"/>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49" name="Diamond 48"/>
          <p:cNvSpPr/>
          <p:nvPr/>
        </p:nvSpPr>
        <p:spPr>
          <a:xfrm>
            <a:off x="2853977" y="2176508"/>
            <a:ext cx="2130889" cy="1104900"/>
          </a:xfrm>
          <a:prstGeom prst="diamond">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err="1" smtClean="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rPr>
              <a:t>Cheque</a:t>
            </a:r>
            <a:r>
              <a:rPr kumimoji="0" lang="en-US" sz="1200" b="1" i="0" u="none" strike="noStrike" kern="1200" cap="none" spc="0" normalizeH="0" noProof="0" dirty="0" smtClean="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rPr>
              <a:t> Transaction</a:t>
            </a:r>
            <a:endParaRPr kumimoji="0" lang="pl-PL" sz="1200" b="1" i="0" u="none" strike="noStrike" kern="1200" cap="none" spc="0" normalizeH="0" baseline="0" noProof="0" dirty="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endParaRPr>
          </a:p>
        </p:txBody>
      </p:sp>
      <p:sp>
        <p:nvSpPr>
          <p:cNvPr id="51" name="Rectangle: Rounded Corners 43"/>
          <p:cNvSpPr/>
          <p:nvPr/>
        </p:nvSpPr>
        <p:spPr>
          <a:xfrm>
            <a:off x="6122457" y="6038300"/>
            <a:ext cx="1800122" cy="658409"/>
          </a:xfrm>
          <a:prstGeom prst="round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smtClean="0">
                <a:ln>
                  <a:noFill/>
                </a:ln>
                <a:solidFill>
                  <a:prstClr val="white"/>
                </a:solidFill>
                <a:effectLst/>
                <a:uLnTx/>
                <a:uFillTx/>
                <a:latin typeface="Arial" panose="020B0604020202020204" pitchFamily="34" charset="0"/>
                <a:ea typeface="Open Sans" panose="020B0606030504020204" pitchFamily="34" charset="0"/>
                <a:cs typeface="Arial" panose="020B0604020202020204" pitchFamily="34" charset="0"/>
              </a:rPr>
              <a:t>Log Off</a:t>
            </a:r>
            <a:endParaRPr kumimoji="0" lang="pl-PL" sz="1600" b="1" i="0" u="none" strike="noStrike" kern="1200" cap="none" spc="0" normalizeH="0" baseline="0" noProof="0" dirty="0">
              <a:ln>
                <a:noFill/>
              </a:ln>
              <a:solidFill>
                <a:prstClr val="white"/>
              </a:solidFill>
              <a:effectLst/>
              <a:uLnTx/>
              <a:uFillTx/>
              <a:latin typeface="Arial" panose="020B0604020202020204" pitchFamily="34" charset="0"/>
              <a:ea typeface="Open Sans" panose="020B0606030504020204" pitchFamily="34" charset="0"/>
              <a:cs typeface="Arial" panose="020B0604020202020204" pitchFamily="34" charset="0"/>
            </a:endParaRPr>
          </a:p>
        </p:txBody>
      </p:sp>
      <p:cxnSp>
        <p:nvCxnSpPr>
          <p:cNvPr id="52" name="Straight Arrow Connector 51"/>
          <p:cNvCxnSpPr>
            <a:cxnSpLocks/>
            <a:stCxn id="49" idx="3"/>
            <a:endCxn id="53" idx="1"/>
          </p:cNvCxnSpPr>
          <p:nvPr/>
        </p:nvCxnSpPr>
        <p:spPr>
          <a:xfrm>
            <a:off x="4984866" y="2728958"/>
            <a:ext cx="2506183" cy="939494"/>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53" name="Rectangle: Rounded Corners 48"/>
          <p:cNvSpPr/>
          <p:nvPr/>
        </p:nvSpPr>
        <p:spPr>
          <a:xfrm>
            <a:off x="7491049" y="3049692"/>
            <a:ext cx="1547297" cy="1237519"/>
          </a:xfrm>
          <a:prstGeom prst="roundRect">
            <a:avLst/>
          </a:prstGeom>
          <a:solidFill>
            <a:srgbClr val="BFC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MS Cosmo DB</a:t>
            </a:r>
            <a:r>
              <a:rPr lang="en-US" sz="1600" b="1" dirty="0">
                <a:solidFill>
                  <a:prstClr val="white"/>
                </a:solidFill>
                <a:latin typeface="Arial" panose="020B0604020202020204" pitchFamily="34" charset="0"/>
                <a:ea typeface="Open Sans" panose="020B0606030504020204" pitchFamily="34" charset="0"/>
                <a:cs typeface="Arial" panose="020B0604020202020204" pitchFamily="34" charset="0"/>
              </a:rPr>
              <a:t/>
            </a:r>
            <a:br>
              <a:rPr lang="en-US" sz="1600" b="1" dirty="0">
                <a:solidFill>
                  <a:prstClr val="white"/>
                </a:solidFill>
                <a:latin typeface="Arial" panose="020B0604020202020204" pitchFamily="34" charset="0"/>
                <a:ea typeface="Open Sans" panose="020B0606030504020204" pitchFamily="34" charset="0"/>
                <a:cs typeface="Arial" panose="020B0604020202020204" pitchFamily="34" charset="0"/>
              </a:rPr>
            </a:b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(NoSQL)</a:t>
            </a:r>
          </a:p>
        </p:txBody>
      </p:sp>
      <p:sp>
        <p:nvSpPr>
          <p:cNvPr id="55" name="Rectangle: Rounded Corners 58"/>
          <p:cNvSpPr/>
          <p:nvPr/>
        </p:nvSpPr>
        <p:spPr>
          <a:xfrm>
            <a:off x="9993369" y="3074949"/>
            <a:ext cx="1512831" cy="1237519"/>
          </a:xfrm>
          <a:prstGeom prst="roundRect">
            <a:avLst/>
          </a:prstGeom>
          <a:solidFill>
            <a:srgbClr val="EF83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4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Automatically get’s updated to COSMO DB </a:t>
            </a:r>
            <a:endParaRPr lang="en-US" sz="1400" b="1" dirty="0">
              <a:solidFill>
                <a:prstClr val="white"/>
              </a:solidFill>
              <a:latin typeface="Arial" panose="020B0604020202020204" pitchFamily="34" charset="0"/>
              <a:ea typeface="Open Sans" panose="020B0606030504020204" pitchFamily="34" charset="0"/>
              <a:cs typeface="Arial" panose="020B0604020202020204" pitchFamily="34" charset="0"/>
            </a:endParaRPr>
          </a:p>
        </p:txBody>
      </p:sp>
      <p:sp>
        <p:nvSpPr>
          <p:cNvPr id="56" name="Rectangle: Rounded Corners 62"/>
          <p:cNvSpPr/>
          <p:nvPr/>
        </p:nvSpPr>
        <p:spPr>
          <a:xfrm>
            <a:off x="6925306" y="1633496"/>
            <a:ext cx="1709675" cy="980303"/>
          </a:xfrm>
          <a:prstGeom prst="roundRect">
            <a:avLst/>
          </a:prstGeom>
          <a:solidFill>
            <a:srgbClr val="BFC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lgn="ctr" defTabSz="914400" rtl="0" eaLnBrk="1" fontAlgn="auto" latinLnBrk="0" hangingPunct="1">
              <a:lnSpc>
                <a:spcPct val="100000"/>
              </a:lnSpc>
              <a:spcBef>
                <a:spcPts val="0"/>
              </a:spcBef>
              <a:spcAft>
                <a:spcPts val="0"/>
              </a:spcAft>
              <a:buClrTx/>
              <a:buSzTx/>
              <a:tabLst/>
              <a:defRPr/>
            </a:pP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MS Language Studio </a:t>
            </a:r>
            <a:r>
              <a:rPr lang="en-US" sz="1600" b="1" dirty="0" err="1" smtClean="0">
                <a:solidFill>
                  <a:prstClr val="white"/>
                </a:solidFill>
                <a:latin typeface="Arial" panose="020B0604020202020204" pitchFamily="34" charset="0"/>
                <a:ea typeface="Open Sans" panose="020B0606030504020204" pitchFamily="34" charset="0"/>
                <a:cs typeface="Arial" panose="020B0604020202020204" pitchFamily="34" charset="0"/>
              </a:rPr>
              <a:t>QnA</a:t>
            </a: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 </a:t>
            </a:r>
          </a:p>
        </p:txBody>
      </p:sp>
      <p:cxnSp>
        <p:nvCxnSpPr>
          <p:cNvPr id="57" name="Straight Arrow Connector 56"/>
          <p:cNvCxnSpPr>
            <a:cxnSpLocks/>
            <a:stCxn id="46" idx="3"/>
            <a:endCxn id="56" idx="1"/>
          </p:cNvCxnSpPr>
          <p:nvPr/>
        </p:nvCxnSpPr>
        <p:spPr>
          <a:xfrm>
            <a:off x="5749204" y="1699665"/>
            <a:ext cx="1176102" cy="423983"/>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58" name="Diamond 57"/>
          <p:cNvSpPr/>
          <p:nvPr/>
        </p:nvSpPr>
        <p:spPr>
          <a:xfrm>
            <a:off x="2777185" y="186820"/>
            <a:ext cx="2130889" cy="1104900"/>
          </a:xfrm>
          <a:prstGeom prst="diamond">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smtClean="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rPr>
              <a:t>Detect Language</a:t>
            </a:r>
          </a:p>
        </p:txBody>
      </p:sp>
      <p:sp>
        <p:nvSpPr>
          <p:cNvPr id="59" name="Diamond 58"/>
          <p:cNvSpPr/>
          <p:nvPr/>
        </p:nvSpPr>
        <p:spPr>
          <a:xfrm>
            <a:off x="2790324" y="3816397"/>
            <a:ext cx="2130889" cy="1104900"/>
          </a:xfrm>
          <a:prstGeom prst="diamond">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err="1" smtClean="0">
                <a:solidFill>
                  <a:prstClr val="black"/>
                </a:solidFill>
                <a:latin typeface="Arial" panose="020B0604020202020204" pitchFamily="34" charset="0"/>
                <a:ea typeface="Open Sans" panose="020B0606030504020204" pitchFamily="34" charset="0"/>
                <a:cs typeface="Arial" panose="020B0604020202020204" pitchFamily="34" charset="0"/>
              </a:rPr>
              <a:t>Khata</a:t>
            </a:r>
            <a:r>
              <a:rPr lang="en-US" sz="1200" b="1" dirty="0" smtClean="0">
                <a:solidFill>
                  <a:prstClr val="black"/>
                </a:solidFill>
                <a:latin typeface="Arial" panose="020B0604020202020204" pitchFamily="34" charset="0"/>
                <a:ea typeface="Open Sans" panose="020B0606030504020204" pitchFamily="34" charset="0"/>
                <a:cs typeface="Arial" panose="020B0604020202020204" pitchFamily="34" charset="0"/>
              </a:rPr>
              <a:t> Book</a:t>
            </a:r>
            <a:endParaRPr kumimoji="0" lang="pl-PL" sz="1200" b="1" i="0" u="none" strike="noStrike" kern="1200" cap="none" spc="0" normalizeH="0" baseline="0" noProof="0" dirty="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endParaRPr>
          </a:p>
        </p:txBody>
      </p:sp>
      <p:cxnSp>
        <p:nvCxnSpPr>
          <p:cNvPr id="60" name="Straight Arrow Connector 59"/>
          <p:cNvCxnSpPr>
            <a:cxnSpLocks/>
            <a:stCxn id="45" idx="3"/>
            <a:endCxn id="59" idx="1"/>
          </p:cNvCxnSpPr>
          <p:nvPr/>
        </p:nvCxnSpPr>
        <p:spPr>
          <a:xfrm>
            <a:off x="1962333" y="2968058"/>
            <a:ext cx="827991" cy="1400789"/>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61" name="Straight Arrow Connector 60"/>
          <p:cNvCxnSpPr>
            <a:cxnSpLocks/>
            <a:stCxn id="45" idx="3"/>
            <a:endCxn id="49" idx="1"/>
          </p:cNvCxnSpPr>
          <p:nvPr/>
        </p:nvCxnSpPr>
        <p:spPr>
          <a:xfrm flipV="1">
            <a:off x="1962333" y="2728958"/>
            <a:ext cx="891644" cy="239100"/>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62" name="Straight Arrow Connector 61"/>
          <p:cNvCxnSpPr>
            <a:cxnSpLocks/>
            <a:stCxn id="45" idx="3"/>
            <a:endCxn id="58" idx="1"/>
          </p:cNvCxnSpPr>
          <p:nvPr/>
        </p:nvCxnSpPr>
        <p:spPr>
          <a:xfrm flipV="1">
            <a:off x="1962333" y="739270"/>
            <a:ext cx="814852" cy="2228788"/>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cxnSpLocks/>
          </p:cNvCxnSpPr>
          <p:nvPr/>
        </p:nvCxnSpPr>
        <p:spPr>
          <a:xfrm>
            <a:off x="1316690" y="6363125"/>
            <a:ext cx="4805767" cy="23630"/>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64" name="Straight Connector 63"/>
          <p:cNvCxnSpPr>
            <a:cxnSpLocks/>
            <a:endCxn id="45" idx="2"/>
          </p:cNvCxnSpPr>
          <p:nvPr/>
        </p:nvCxnSpPr>
        <p:spPr>
          <a:xfrm flipV="1">
            <a:off x="1316690" y="3358583"/>
            <a:ext cx="0" cy="3008922"/>
          </a:xfrm>
          <a:prstGeom prst="line">
            <a:avLst/>
          </a:prstGeom>
          <a:ln w="28575" cap="rnd">
            <a:solidFill>
              <a:srgbClr val="EF8354"/>
            </a:solidFill>
            <a:prstDash val="sysDot"/>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a:cxnSpLocks/>
            <a:stCxn id="58" idx="3"/>
            <a:endCxn id="71" idx="1"/>
          </p:cNvCxnSpPr>
          <p:nvPr/>
        </p:nvCxnSpPr>
        <p:spPr>
          <a:xfrm flipV="1">
            <a:off x="4908074" y="734919"/>
            <a:ext cx="1569718" cy="4351"/>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66" name="Rectangle: Rounded Corners 3"/>
          <p:cNvSpPr/>
          <p:nvPr/>
        </p:nvSpPr>
        <p:spPr>
          <a:xfrm rot="16200000">
            <a:off x="-478916" y="2634166"/>
            <a:ext cx="1291286" cy="781050"/>
          </a:xfrm>
          <a:prstGeom prst="roundRect">
            <a:avLst/>
          </a:prstGeom>
          <a:solidFill>
            <a:srgbClr val="EF83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smtClean="0">
                <a:solidFill>
                  <a:prstClr val="white"/>
                </a:solidFill>
                <a:latin typeface="Arial" panose="020B0604020202020204" pitchFamily="34" charset="0"/>
                <a:ea typeface="Open Sans" panose="020B0606030504020204" pitchFamily="34" charset="0"/>
                <a:cs typeface="Arial" panose="020B0604020202020204" pitchFamily="34" charset="0"/>
              </a:rPr>
              <a:t>Initialize</a:t>
            </a:r>
            <a:endParaRPr kumimoji="0" lang="pl-PL" sz="1800" b="1" i="0" u="none" strike="noStrike" kern="1200" cap="none" spc="0" normalizeH="0" baseline="0" noProof="0" dirty="0">
              <a:ln>
                <a:noFill/>
              </a:ln>
              <a:solidFill>
                <a:prstClr val="white"/>
              </a:solidFill>
              <a:effectLst/>
              <a:uLnTx/>
              <a:uFillTx/>
              <a:latin typeface="Arial" panose="020B0604020202020204" pitchFamily="34" charset="0"/>
              <a:ea typeface="Open Sans" panose="020B0606030504020204" pitchFamily="34" charset="0"/>
              <a:cs typeface="Arial" panose="020B0604020202020204" pitchFamily="34" charset="0"/>
            </a:endParaRPr>
          </a:p>
        </p:txBody>
      </p:sp>
      <p:cxnSp>
        <p:nvCxnSpPr>
          <p:cNvPr id="67" name="Straight Connector 66"/>
          <p:cNvCxnSpPr>
            <a:cxnSpLocks/>
            <a:stCxn id="66" idx="3"/>
          </p:cNvCxnSpPr>
          <p:nvPr/>
        </p:nvCxnSpPr>
        <p:spPr>
          <a:xfrm flipV="1">
            <a:off x="166727" y="1353185"/>
            <a:ext cx="0" cy="1025863"/>
          </a:xfrm>
          <a:prstGeom prst="line">
            <a:avLst/>
          </a:prstGeom>
          <a:ln w="28575" cap="rnd">
            <a:solidFill>
              <a:srgbClr val="EF8354"/>
            </a:solidFill>
            <a:prstDash val="sysDot"/>
          </a:ln>
        </p:spPr>
        <p:style>
          <a:lnRef idx="1">
            <a:schemeClr val="accent1"/>
          </a:lnRef>
          <a:fillRef idx="0">
            <a:schemeClr val="accent1"/>
          </a:fillRef>
          <a:effectRef idx="0">
            <a:schemeClr val="accent1"/>
          </a:effectRef>
          <a:fontRef idx="minor">
            <a:schemeClr val="tx1"/>
          </a:fontRef>
        </p:style>
      </p:cxnSp>
      <p:sp>
        <p:nvSpPr>
          <p:cNvPr id="68" name="Rectangle: Rounded Corners 43"/>
          <p:cNvSpPr/>
          <p:nvPr/>
        </p:nvSpPr>
        <p:spPr>
          <a:xfrm>
            <a:off x="-109498" y="633311"/>
            <a:ext cx="1800122" cy="658409"/>
          </a:xfrm>
          <a:prstGeom prst="roundRect">
            <a:avLst/>
          </a:prstGeom>
          <a:solidFill>
            <a:srgbClr val="BFC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OTP Sent + Verified</a:t>
            </a:r>
            <a:endParaRPr kumimoji="0" lang="pl-PL" sz="1600" b="1" i="0" u="none" strike="noStrike" kern="1200" cap="none" spc="0" normalizeH="0" baseline="0" noProof="0" dirty="0">
              <a:ln>
                <a:noFill/>
              </a:ln>
              <a:solidFill>
                <a:prstClr val="white"/>
              </a:solidFill>
              <a:effectLst/>
              <a:uLnTx/>
              <a:uFillTx/>
              <a:latin typeface="Arial" panose="020B0604020202020204" pitchFamily="34" charset="0"/>
              <a:ea typeface="Open Sans" panose="020B0606030504020204" pitchFamily="34" charset="0"/>
              <a:cs typeface="Arial" panose="020B0604020202020204" pitchFamily="34" charset="0"/>
            </a:endParaRPr>
          </a:p>
        </p:txBody>
      </p:sp>
      <p:cxnSp>
        <p:nvCxnSpPr>
          <p:cNvPr id="69" name="Straight Arrow Connector 68"/>
          <p:cNvCxnSpPr>
            <a:cxnSpLocks/>
          </p:cNvCxnSpPr>
          <p:nvPr/>
        </p:nvCxnSpPr>
        <p:spPr>
          <a:xfrm>
            <a:off x="1316690" y="1291720"/>
            <a:ext cx="0" cy="1252089"/>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cxnSpLocks/>
            <a:stCxn id="66" idx="3"/>
          </p:cNvCxnSpPr>
          <p:nvPr/>
        </p:nvCxnSpPr>
        <p:spPr>
          <a:xfrm flipV="1">
            <a:off x="166727" y="1353185"/>
            <a:ext cx="0" cy="1025863"/>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71" name="Rectangle: Rounded Corners 58"/>
          <p:cNvSpPr/>
          <p:nvPr/>
        </p:nvSpPr>
        <p:spPr>
          <a:xfrm>
            <a:off x="6477792" y="116159"/>
            <a:ext cx="1378705" cy="1237519"/>
          </a:xfrm>
          <a:prstGeom prst="roundRect">
            <a:avLst/>
          </a:prstGeom>
          <a:solidFill>
            <a:srgbClr val="EF83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4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MS Language Resource</a:t>
            </a:r>
            <a:endParaRPr lang="en-US" sz="1400" b="1" dirty="0">
              <a:solidFill>
                <a:prstClr val="white"/>
              </a:solidFill>
              <a:latin typeface="Arial" panose="020B0604020202020204" pitchFamily="34" charset="0"/>
              <a:ea typeface="Open Sans" panose="020B0606030504020204" pitchFamily="34" charset="0"/>
              <a:cs typeface="Arial" panose="020B0604020202020204" pitchFamily="34" charset="0"/>
            </a:endParaRPr>
          </a:p>
        </p:txBody>
      </p:sp>
      <p:sp>
        <p:nvSpPr>
          <p:cNvPr id="72" name="Rectangle: Rounded Corners 62"/>
          <p:cNvSpPr/>
          <p:nvPr/>
        </p:nvSpPr>
        <p:spPr>
          <a:xfrm>
            <a:off x="7065187" y="4741881"/>
            <a:ext cx="1709675" cy="980303"/>
          </a:xfrm>
          <a:prstGeom prst="roundRect">
            <a:avLst/>
          </a:prstGeom>
          <a:solidFill>
            <a:srgbClr val="BFC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MS Power Automate</a:t>
            </a:r>
          </a:p>
          <a:p>
            <a:pPr lvl="0" algn="ctr">
              <a:defRPr/>
            </a:pP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a:t>
            </a:r>
            <a:b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br>
            <a:r>
              <a:rPr lang="en-US" sz="16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MS Teams</a:t>
            </a:r>
            <a:endParaRPr lang="en-US" sz="1600" b="1" dirty="0">
              <a:solidFill>
                <a:prstClr val="white"/>
              </a:solidFill>
              <a:latin typeface="Arial" panose="020B0604020202020204" pitchFamily="34" charset="0"/>
              <a:ea typeface="Open Sans" panose="020B0606030504020204" pitchFamily="34" charset="0"/>
              <a:cs typeface="Arial" panose="020B0604020202020204" pitchFamily="34" charset="0"/>
            </a:endParaRPr>
          </a:p>
        </p:txBody>
      </p:sp>
      <p:cxnSp>
        <p:nvCxnSpPr>
          <p:cNvPr id="74" name="Straight Arrow Connector 73"/>
          <p:cNvCxnSpPr>
            <a:cxnSpLocks/>
            <a:stCxn id="53" idx="3"/>
            <a:endCxn id="55" idx="1"/>
          </p:cNvCxnSpPr>
          <p:nvPr/>
        </p:nvCxnSpPr>
        <p:spPr>
          <a:xfrm>
            <a:off x="9038346" y="3668452"/>
            <a:ext cx="955023" cy="25257"/>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cxnSpLocks/>
            <a:stCxn id="58" idx="2"/>
            <a:endCxn id="46" idx="0"/>
          </p:cNvCxnSpPr>
          <p:nvPr/>
        </p:nvCxnSpPr>
        <p:spPr>
          <a:xfrm flipV="1">
            <a:off x="3842630" y="1147215"/>
            <a:ext cx="841130" cy="144505"/>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8" name="Oval 7"/>
          <p:cNvSpPr/>
          <p:nvPr/>
        </p:nvSpPr>
        <p:spPr>
          <a:xfrm>
            <a:off x="9382493" y="124460"/>
            <a:ext cx="2695207" cy="92637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b="1" dirty="0" smtClean="0">
                <a:solidFill>
                  <a:prstClr val="white"/>
                </a:solidFill>
                <a:latin typeface="Arial" panose="020B0604020202020204" pitchFamily="34" charset="0"/>
                <a:ea typeface="Open Sans" panose="020B0606030504020204" pitchFamily="34" charset="0"/>
                <a:cs typeface="Arial" panose="020B0604020202020204" pitchFamily="34" charset="0"/>
              </a:rPr>
              <a:t>LUIS will be used for intent recognition</a:t>
            </a:r>
            <a:endParaRPr lang="en-US" b="1" dirty="0">
              <a:solidFill>
                <a:prstClr val="white"/>
              </a:solidFill>
              <a:latin typeface="Arial" panose="020B0604020202020204" pitchFamily="34" charset="0"/>
              <a:ea typeface="Open Sans" panose="020B0606030504020204" pitchFamily="34" charset="0"/>
              <a:cs typeface="Arial" panose="020B0604020202020204" pitchFamily="34" charset="0"/>
            </a:endParaRPr>
          </a:p>
        </p:txBody>
      </p:sp>
      <p:sp>
        <p:nvSpPr>
          <p:cNvPr id="78" name="Oval 77"/>
          <p:cNvSpPr/>
          <p:nvPr/>
        </p:nvSpPr>
        <p:spPr>
          <a:xfrm>
            <a:off x="-104982" y="125204"/>
            <a:ext cx="1908382" cy="40593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Box 8"/>
          <p:cNvSpPr txBox="1"/>
          <p:nvPr/>
        </p:nvSpPr>
        <p:spPr>
          <a:xfrm>
            <a:off x="-134826" y="116159"/>
            <a:ext cx="2458059" cy="646331"/>
          </a:xfrm>
          <a:prstGeom prst="rect">
            <a:avLst/>
          </a:prstGeom>
          <a:noFill/>
        </p:spPr>
        <p:txBody>
          <a:bodyPr wrap="square" rtlCol="0">
            <a:spAutoFit/>
          </a:bodyPr>
          <a:lstStyle/>
          <a:p>
            <a:pPr lvl="0"/>
            <a:r>
              <a:rPr lang="en-US" b="1" dirty="0" smtClean="0">
                <a:solidFill>
                  <a:prstClr val="white"/>
                </a:solidFill>
                <a:latin typeface="Arial" panose="020B0604020202020204" pitchFamily="34" charset="0"/>
                <a:ea typeface="Open Sans" panose="020B0606030504020204" pitchFamily="34" charset="0"/>
                <a:cs typeface="Arial" panose="020B0604020202020204" pitchFamily="34" charset="0"/>
              </a:rPr>
              <a:t>Power </a:t>
            </a:r>
            <a:r>
              <a:rPr lang="en-US" b="1" dirty="0">
                <a:solidFill>
                  <a:prstClr val="white"/>
                </a:solidFill>
                <a:latin typeface="Arial" panose="020B0604020202020204" pitchFamily="34" charset="0"/>
                <a:ea typeface="Open Sans" panose="020B0606030504020204" pitchFamily="34" charset="0"/>
                <a:cs typeface="Arial" panose="020B0604020202020204" pitchFamily="34" charset="0"/>
              </a:rPr>
              <a:t>Automate</a:t>
            </a:r>
          </a:p>
          <a:p>
            <a:endParaRPr lang="en-US" dirty="0"/>
          </a:p>
        </p:txBody>
      </p:sp>
      <p:sp>
        <p:nvSpPr>
          <p:cNvPr id="82" name="Diamond 81"/>
          <p:cNvSpPr/>
          <p:nvPr/>
        </p:nvSpPr>
        <p:spPr>
          <a:xfrm>
            <a:off x="2777184" y="5169734"/>
            <a:ext cx="2130889" cy="1104900"/>
          </a:xfrm>
          <a:prstGeom prst="diamond">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smtClean="0">
                <a:solidFill>
                  <a:prstClr val="black"/>
                </a:solidFill>
                <a:latin typeface="Arial" panose="020B0604020202020204" pitchFamily="34" charset="0"/>
                <a:ea typeface="Open Sans" panose="020B0606030504020204" pitchFamily="34" charset="0"/>
                <a:cs typeface="Arial" panose="020B0604020202020204" pitchFamily="34" charset="0"/>
              </a:rPr>
              <a:t>Schedule</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sz="1200" b="1" dirty="0" smtClean="0">
                <a:solidFill>
                  <a:prstClr val="black"/>
                </a:solidFill>
                <a:latin typeface="Arial" panose="020B0604020202020204" pitchFamily="34" charset="0"/>
                <a:ea typeface="Open Sans" panose="020B0606030504020204" pitchFamily="34" charset="0"/>
                <a:cs typeface="Arial" panose="020B0604020202020204" pitchFamily="34" charset="0"/>
              </a:rPr>
              <a:t>Teams Meeting</a:t>
            </a:r>
            <a:endParaRPr kumimoji="0" lang="pl-PL" sz="1200" b="1" i="0" u="none" strike="noStrike" kern="1200" cap="none" spc="0" normalizeH="0" baseline="0" noProof="0" dirty="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endParaRPr>
          </a:p>
        </p:txBody>
      </p:sp>
      <p:cxnSp>
        <p:nvCxnSpPr>
          <p:cNvPr id="83" name="Straight Arrow Connector 82"/>
          <p:cNvCxnSpPr>
            <a:cxnSpLocks/>
            <a:stCxn id="59" idx="3"/>
            <a:endCxn id="53" idx="1"/>
          </p:cNvCxnSpPr>
          <p:nvPr/>
        </p:nvCxnSpPr>
        <p:spPr>
          <a:xfrm flipV="1">
            <a:off x="4921213" y="3668452"/>
            <a:ext cx="2569836" cy="700395"/>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a:cxnSpLocks/>
            <a:stCxn id="45" idx="3"/>
            <a:endCxn id="82" idx="1"/>
          </p:cNvCxnSpPr>
          <p:nvPr/>
        </p:nvCxnSpPr>
        <p:spPr>
          <a:xfrm>
            <a:off x="1962333" y="2968058"/>
            <a:ext cx="814851" cy="2754126"/>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88" name="Straight Arrow Connector 87"/>
          <p:cNvCxnSpPr>
            <a:cxnSpLocks/>
            <a:stCxn id="82" idx="3"/>
            <a:endCxn id="72" idx="1"/>
          </p:cNvCxnSpPr>
          <p:nvPr/>
        </p:nvCxnSpPr>
        <p:spPr>
          <a:xfrm flipV="1">
            <a:off x="4908073" y="5232033"/>
            <a:ext cx="2157114" cy="490151"/>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96" name="Diamond 95"/>
          <p:cNvSpPr/>
          <p:nvPr/>
        </p:nvSpPr>
        <p:spPr>
          <a:xfrm>
            <a:off x="3919421" y="3026959"/>
            <a:ext cx="2130889" cy="1104900"/>
          </a:xfrm>
          <a:prstGeom prst="diamond">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1" i="0" u="none" strike="noStrike" kern="1200" cap="none" spc="0" normalizeH="0" baseline="0" noProof="0" dirty="0" smtClean="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rPr>
              <a:t>Service Product Record</a:t>
            </a:r>
            <a:endParaRPr kumimoji="0" lang="pl-PL" sz="1200" b="1" i="0" u="none" strike="noStrike" kern="1200" cap="none" spc="0" normalizeH="0" baseline="0" noProof="0" dirty="0">
              <a:ln>
                <a:noFill/>
              </a:ln>
              <a:solidFill>
                <a:prstClr val="black"/>
              </a:solidFill>
              <a:effectLst/>
              <a:uLnTx/>
              <a:uFillTx/>
              <a:latin typeface="Arial" panose="020B0604020202020204" pitchFamily="34" charset="0"/>
              <a:ea typeface="Open Sans" panose="020B0606030504020204" pitchFamily="34" charset="0"/>
              <a:cs typeface="Arial" panose="020B0604020202020204" pitchFamily="34" charset="0"/>
            </a:endParaRPr>
          </a:p>
        </p:txBody>
      </p:sp>
      <p:cxnSp>
        <p:nvCxnSpPr>
          <p:cNvPr id="97" name="Straight Arrow Connector 96"/>
          <p:cNvCxnSpPr>
            <a:cxnSpLocks/>
            <a:stCxn id="45" idx="3"/>
            <a:endCxn id="96" idx="1"/>
          </p:cNvCxnSpPr>
          <p:nvPr/>
        </p:nvCxnSpPr>
        <p:spPr>
          <a:xfrm>
            <a:off x="1962333" y="2968058"/>
            <a:ext cx="1957088" cy="611351"/>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cxnSp>
        <p:nvCxnSpPr>
          <p:cNvPr id="102" name="Straight Arrow Connector 101"/>
          <p:cNvCxnSpPr>
            <a:cxnSpLocks/>
            <a:stCxn id="96" idx="3"/>
            <a:endCxn id="53" idx="1"/>
          </p:cNvCxnSpPr>
          <p:nvPr/>
        </p:nvCxnSpPr>
        <p:spPr>
          <a:xfrm>
            <a:off x="6050310" y="3579409"/>
            <a:ext cx="1440739" cy="89043"/>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12" name="Rectangle: Rounded Corners 58"/>
          <p:cNvSpPr/>
          <p:nvPr/>
        </p:nvSpPr>
        <p:spPr>
          <a:xfrm>
            <a:off x="10037052" y="4627214"/>
            <a:ext cx="1512831" cy="1237519"/>
          </a:xfrm>
          <a:prstGeom prst="roundRect">
            <a:avLst/>
          </a:prstGeom>
          <a:solidFill>
            <a:srgbClr val="EF835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defRPr/>
            </a:pPr>
            <a:r>
              <a:rPr lang="en-US" sz="14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Send Confirmation Mail</a:t>
            </a:r>
            <a:endParaRPr lang="en-US" sz="1400" b="1" dirty="0">
              <a:solidFill>
                <a:prstClr val="white"/>
              </a:solidFill>
              <a:latin typeface="Arial" panose="020B0604020202020204" pitchFamily="34" charset="0"/>
              <a:ea typeface="Open Sans" panose="020B0606030504020204" pitchFamily="34" charset="0"/>
              <a:cs typeface="Arial" panose="020B0604020202020204" pitchFamily="34" charset="0"/>
            </a:endParaRPr>
          </a:p>
        </p:txBody>
      </p:sp>
      <p:cxnSp>
        <p:nvCxnSpPr>
          <p:cNvPr id="113" name="Straight Arrow Connector 112"/>
          <p:cNvCxnSpPr>
            <a:cxnSpLocks/>
            <a:stCxn id="72" idx="3"/>
            <a:endCxn id="112" idx="1"/>
          </p:cNvCxnSpPr>
          <p:nvPr/>
        </p:nvCxnSpPr>
        <p:spPr>
          <a:xfrm>
            <a:off x="8774862" y="5232033"/>
            <a:ext cx="1262190" cy="13941"/>
          </a:xfrm>
          <a:prstGeom prst="straightConnector1">
            <a:avLst/>
          </a:prstGeom>
          <a:ln w="28575" cap="rnd">
            <a:solidFill>
              <a:srgbClr val="EF8354"/>
            </a:solidFill>
            <a:prstDash val="sysDot"/>
            <a:tailEnd type="triangle"/>
          </a:ln>
        </p:spPr>
        <p:style>
          <a:lnRef idx="1">
            <a:schemeClr val="accent1"/>
          </a:lnRef>
          <a:fillRef idx="0">
            <a:schemeClr val="accent1"/>
          </a:fillRef>
          <a:effectRef idx="0">
            <a:schemeClr val="accent1"/>
          </a:effectRef>
          <a:fontRef idx="minor">
            <a:schemeClr val="tx1"/>
          </a:fontRef>
        </p:style>
      </p:cxnSp>
      <p:sp>
        <p:nvSpPr>
          <p:cNvPr id="136" name="Oval 135"/>
          <p:cNvSpPr/>
          <p:nvPr/>
        </p:nvSpPr>
        <p:spPr>
          <a:xfrm>
            <a:off x="5258406" y="2796326"/>
            <a:ext cx="1908382" cy="405931"/>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5" name="TextBox 134"/>
          <p:cNvSpPr txBox="1"/>
          <p:nvPr/>
        </p:nvSpPr>
        <p:spPr>
          <a:xfrm rot="33030">
            <a:off x="5375762" y="2822708"/>
            <a:ext cx="2458059" cy="523220"/>
          </a:xfrm>
          <a:prstGeom prst="rect">
            <a:avLst/>
          </a:prstGeom>
          <a:noFill/>
        </p:spPr>
        <p:txBody>
          <a:bodyPr wrap="square" rtlCol="0">
            <a:spAutoFit/>
          </a:bodyPr>
          <a:lstStyle/>
          <a:p>
            <a:pPr lvl="0"/>
            <a:r>
              <a:rPr lang="en-US" sz="1400" b="1" dirty="0" smtClean="0">
                <a:solidFill>
                  <a:prstClr val="white"/>
                </a:solidFill>
                <a:latin typeface="Arial" panose="020B0604020202020204" pitchFamily="34" charset="0"/>
                <a:ea typeface="Open Sans" panose="020B0606030504020204" pitchFamily="34" charset="0"/>
                <a:cs typeface="Arial" panose="020B0604020202020204" pitchFamily="34" charset="0"/>
              </a:rPr>
              <a:t>Computer Vision</a:t>
            </a:r>
            <a:endParaRPr lang="en-US" sz="1400" b="1" dirty="0">
              <a:solidFill>
                <a:prstClr val="white"/>
              </a:solidFill>
              <a:latin typeface="Arial" panose="020B0604020202020204" pitchFamily="34" charset="0"/>
              <a:ea typeface="Open Sans" panose="020B0606030504020204" pitchFamily="34" charset="0"/>
              <a:cs typeface="Arial" panose="020B0604020202020204" pitchFamily="34" charset="0"/>
            </a:endParaRPr>
          </a:p>
          <a:p>
            <a:endParaRPr lang="en-US" sz="1400" dirty="0"/>
          </a:p>
        </p:txBody>
      </p:sp>
    </p:spTree>
    <p:extLst>
      <p:ext uri="{BB962C8B-B14F-4D97-AF65-F5344CB8AC3E}">
        <p14:creationId xmlns:p14="http://schemas.microsoft.com/office/powerpoint/2010/main" val="12979185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3796</TotalTime>
  <Words>807</Words>
  <Application>Microsoft Office PowerPoint</Application>
  <PresentationFormat>Custom</PresentationFormat>
  <Paragraphs>164</Paragraphs>
  <Slides>16</Slides>
  <Notes>3</Notes>
  <HiddenSlides>0</HiddenSlides>
  <MMClips>0</MMClips>
  <ScaleCrop>false</ScaleCrop>
  <HeadingPairs>
    <vt:vector size="4" baseType="variant">
      <vt:variant>
        <vt:lpstr>Theme</vt:lpstr>
      </vt:variant>
      <vt:variant>
        <vt:i4>2</vt:i4>
      </vt:variant>
      <vt:variant>
        <vt:lpstr>Slide Titles</vt:lpstr>
      </vt:variant>
      <vt:variant>
        <vt:i4>16</vt:i4>
      </vt:variant>
    </vt:vector>
  </HeadingPairs>
  <TitlesOfParts>
    <vt:vector size="18" baseType="lpstr">
      <vt:lpstr>Office Theme</vt:lpstr>
      <vt:lpstr>1_Office Theme</vt:lpstr>
      <vt:lpstr>PowerPoint Presentation</vt:lpstr>
      <vt:lpstr> DEV BANKING ASSISTANT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Awesomeness</dc:title>
  <dc:creator>Andrzej Pach</dc:creator>
  <cp:lastModifiedBy>mayan</cp:lastModifiedBy>
  <cp:revision>130</cp:revision>
  <dcterms:created xsi:type="dcterms:W3CDTF">2016-01-18T09:44:14Z</dcterms:created>
  <dcterms:modified xsi:type="dcterms:W3CDTF">2022-12-05T12:20:38Z</dcterms:modified>
</cp:coreProperties>
</file>

<file path=docProps/thumbnail.jpeg>
</file>